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Archivo Black" panose="020B0604020202020204" charset="0"/>
      <p:regular r:id="rId18"/>
    </p:embeddedFont>
    <p:embeddedFont>
      <p:font typeface="Montserrat Classic Bold" panose="020B0604020202020204" charset="0"/>
      <p:regular r:id="rId19"/>
    </p:embeddedFont>
    <p:embeddedFont>
      <p:font typeface="Montserrat Light" panose="00000400000000000000" pitchFamily="2" charset="0"/>
      <p:regular r:id="rId20"/>
    </p:embeddedFont>
    <p:embeddedFont>
      <p:font typeface="Montserrat Light Bold" panose="020B0604020202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
      <p:font typeface="Sigmar One"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b="-18555"/>
            </a:stretch>
          </a:blipFill>
        </p:spPr>
        <p:txBody>
          <a:bodyPr/>
          <a:lstStyle/>
          <a:p>
            <a:endParaRPr lang="en-US"/>
          </a:p>
        </p:txBody>
      </p:sp>
      <p:sp>
        <p:nvSpPr>
          <p:cNvPr id="3" name="Freeform 3"/>
          <p:cNvSpPr/>
          <p:nvPr/>
        </p:nvSpPr>
        <p:spPr>
          <a:xfrm>
            <a:off x="8521081" y="1000665"/>
            <a:ext cx="1245837" cy="985530"/>
          </a:xfrm>
          <a:custGeom>
            <a:avLst/>
            <a:gdLst/>
            <a:ahLst/>
            <a:cxnLst/>
            <a:rect l="l" t="t" r="r" b="b"/>
            <a:pathLst>
              <a:path w="1245837" h="985530">
                <a:moveTo>
                  <a:pt x="0" y="0"/>
                </a:moveTo>
                <a:lnTo>
                  <a:pt x="1245838" y="0"/>
                </a:lnTo>
                <a:lnTo>
                  <a:pt x="1245838" y="985530"/>
                </a:lnTo>
                <a:lnTo>
                  <a:pt x="0" y="9855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4521330">
            <a:off x="4522202" y="1734737"/>
            <a:ext cx="14167639" cy="7119239"/>
          </a:xfrm>
          <a:custGeom>
            <a:avLst/>
            <a:gdLst/>
            <a:ahLst/>
            <a:cxnLst/>
            <a:rect l="l" t="t" r="r" b="b"/>
            <a:pathLst>
              <a:path w="14167639" h="7119239">
                <a:moveTo>
                  <a:pt x="0" y="0"/>
                </a:moveTo>
                <a:lnTo>
                  <a:pt x="14167639" y="0"/>
                </a:lnTo>
                <a:lnTo>
                  <a:pt x="14167639" y="7119238"/>
                </a:lnTo>
                <a:lnTo>
                  <a:pt x="0" y="7119238"/>
                </a:lnTo>
                <a:lnTo>
                  <a:pt x="0" y="0"/>
                </a:lnTo>
                <a:close/>
              </a:path>
            </a:pathLst>
          </a:custGeom>
          <a:blipFill>
            <a:blip r:embed="rId5"/>
            <a:stretch>
              <a:fillRect/>
            </a:stretch>
          </a:blipFill>
        </p:spPr>
        <p:txBody>
          <a:bodyPr/>
          <a:lstStyle/>
          <a:p>
            <a:endParaRPr lang="en-US"/>
          </a:p>
        </p:txBody>
      </p:sp>
      <p:grpSp>
        <p:nvGrpSpPr>
          <p:cNvPr id="5" name="Group 5"/>
          <p:cNvGrpSpPr/>
          <p:nvPr/>
        </p:nvGrpSpPr>
        <p:grpSpPr>
          <a:xfrm>
            <a:off x="9589607" y="0"/>
            <a:ext cx="8698393" cy="10400373"/>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14498" t="-230" r="-2201" b="-20632"/>
              </a:stretch>
            </a:blipFill>
          </p:spPr>
          <p:txBody>
            <a:bodyPr/>
            <a:lstStyle/>
            <a:p>
              <a:endParaRPr lang="en-US"/>
            </a:p>
          </p:txBody>
        </p:sp>
      </p:grpSp>
      <p:grpSp>
        <p:nvGrpSpPr>
          <p:cNvPr id="7" name="Group 7"/>
          <p:cNvGrpSpPr/>
          <p:nvPr/>
        </p:nvGrpSpPr>
        <p:grpSpPr>
          <a:xfrm>
            <a:off x="4191521" y="3349077"/>
            <a:ext cx="9904959" cy="3588846"/>
            <a:chOff x="0" y="0"/>
            <a:chExt cx="2608713" cy="945211"/>
          </a:xfrm>
        </p:grpSpPr>
        <p:sp>
          <p:nvSpPr>
            <p:cNvPr id="8" name="Freeform 8"/>
            <p:cNvSpPr/>
            <p:nvPr/>
          </p:nvSpPr>
          <p:spPr>
            <a:xfrm>
              <a:off x="0" y="0"/>
              <a:ext cx="2608713" cy="945211"/>
            </a:xfrm>
            <a:custGeom>
              <a:avLst/>
              <a:gdLst/>
              <a:ahLst/>
              <a:cxnLst/>
              <a:rect l="l" t="t" r="r" b="b"/>
              <a:pathLst>
                <a:path w="2608713" h="945211">
                  <a:moveTo>
                    <a:pt x="0" y="0"/>
                  </a:moveTo>
                  <a:lnTo>
                    <a:pt x="2608713" y="0"/>
                  </a:lnTo>
                  <a:lnTo>
                    <a:pt x="2608713" y="945211"/>
                  </a:lnTo>
                  <a:lnTo>
                    <a:pt x="0" y="945211"/>
                  </a:lnTo>
                  <a:close/>
                </a:path>
              </a:pathLst>
            </a:custGeom>
            <a:solidFill>
              <a:srgbClr val="FFFFFF"/>
            </a:solidFill>
          </p:spPr>
          <p:txBody>
            <a:bodyPr/>
            <a:lstStyle/>
            <a:p>
              <a:endParaRPr lang="en-US"/>
            </a:p>
          </p:txBody>
        </p:sp>
        <p:sp>
          <p:nvSpPr>
            <p:cNvPr id="9" name="TextBox 9"/>
            <p:cNvSpPr txBox="1"/>
            <p:nvPr/>
          </p:nvSpPr>
          <p:spPr>
            <a:xfrm>
              <a:off x="0" y="-19050"/>
              <a:ext cx="2608713" cy="964261"/>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4191521" y="6937923"/>
            <a:ext cx="9904959" cy="680751"/>
          </a:xfrm>
          <a:custGeom>
            <a:avLst/>
            <a:gdLst/>
            <a:ahLst/>
            <a:cxnLst/>
            <a:rect l="l" t="t" r="r" b="b"/>
            <a:pathLst>
              <a:path w="9904959" h="680751">
                <a:moveTo>
                  <a:pt x="0" y="0"/>
                </a:moveTo>
                <a:lnTo>
                  <a:pt x="9904958" y="0"/>
                </a:lnTo>
                <a:lnTo>
                  <a:pt x="9904958" y="680752"/>
                </a:lnTo>
                <a:lnTo>
                  <a:pt x="0" y="680752"/>
                </a:lnTo>
                <a:lnTo>
                  <a:pt x="0" y="0"/>
                </a:lnTo>
                <a:close/>
              </a:path>
            </a:pathLst>
          </a:custGeom>
          <a:blipFill>
            <a:blip r:embed="rId7"/>
            <a:stretch>
              <a:fillRect t="-187363"/>
            </a:stretch>
          </a:blipFill>
        </p:spPr>
        <p:txBody>
          <a:bodyPr/>
          <a:lstStyle/>
          <a:p>
            <a:endParaRPr lang="en-US"/>
          </a:p>
        </p:txBody>
      </p:sp>
      <p:sp>
        <p:nvSpPr>
          <p:cNvPr id="11" name="TextBox 11"/>
          <p:cNvSpPr txBox="1"/>
          <p:nvPr/>
        </p:nvSpPr>
        <p:spPr>
          <a:xfrm>
            <a:off x="4680655" y="3849961"/>
            <a:ext cx="8926691" cy="2770054"/>
          </a:xfrm>
          <a:prstGeom prst="rect">
            <a:avLst/>
          </a:prstGeom>
        </p:spPr>
        <p:txBody>
          <a:bodyPr lIns="0" tIns="0" rIns="0" bIns="0" rtlCol="0" anchor="t">
            <a:spAutoFit/>
          </a:bodyPr>
          <a:lstStyle/>
          <a:p>
            <a:pPr algn="ctr">
              <a:lnSpc>
                <a:spcPts val="7363"/>
              </a:lnSpc>
            </a:pPr>
            <a:r>
              <a:rPr lang="en-US" sz="5335" b="1" spc="74">
                <a:latin typeface="Times New Roman" panose="02020603050405020304" pitchFamily="18" charset="0"/>
                <a:cs typeface="Times New Roman" panose="02020603050405020304" pitchFamily="18" charset="0"/>
              </a:rPr>
              <a:t>XỬ LÝ NGOẠI LỆ, I/O THEO LUỒNG VÀ THAO TÁC TỆP</a:t>
            </a:r>
          </a:p>
        </p:txBody>
      </p:sp>
      <p:sp>
        <p:nvSpPr>
          <p:cNvPr id="12" name="TextBox 12"/>
          <p:cNvSpPr txBox="1"/>
          <p:nvPr/>
        </p:nvSpPr>
        <p:spPr>
          <a:xfrm>
            <a:off x="7928152" y="2080902"/>
            <a:ext cx="2431696" cy="476250"/>
          </a:xfrm>
          <a:prstGeom prst="rect">
            <a:avLst/>
          </a:prstGeom>
        </p:spPr>
        <p:txBody>
          <a:bodyPr lIns="0" tIns="0" rIns="0" bIns="0" rtlCol="0" anchor="t">
            <a:spAutoFit/>
          </a:bodyPr>
          <a:lstStyle/>
          <a:p>
            <a:pPr algn="ctr">
              <a:lnSpc>
                <a:spcPts val="3692"/>
              </a:lnSpc>
            </a:pPr>
            <a:r>
              <a:rPr lang="en-US" sz="3077" spc="-61">
                <a:solidFill>
                  <a:srgbClr val="040506"/>
                </a:solidFill>
                <a:latin typeface="Montserrat Classic Bold"/>
              </a:rPr>
              <a:t>NHÓM 21</a:t>
            </a: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293287" y="3314756"/>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86055" y="3714163"/>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14" name="Group 14"/>
          <p:cNvGrpSpPr/>
          <p:nvPr/>
        </p:nvGrpSpPr>
        <p:grpSpPr>
          <a:xfrm>
            <a:off x="1028700" y="7423037"/>
            <a:ext cx="2578727" cy="1432874"/>
            <a:chOff x="0" y="0"/>
            <a:chExt cx="4159440" cy="2311200"/>
          </a:xfrm>
        </p:grpSpPr>
        <p:sp>
          <p:nvSpPr>
            <p:cNvPr id="15" name="Freeform 15"/>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grpSp>
        <p:nvGrpSpPr>
          <p:cNvPr id="16" name="Group 16"/>
          <p:cNvGrpSpPr/>
          <p:nvPr/>
        </p:nvGrpSpPr>
        <p:grpSpPr>
          <a:xfrm>
            <a:off x="1028700" y="7640791"/>
            <a:ext cx="2582745" cy="1431089"/>
            <a:chOff x="0" y="0"/>
            <a:chExt cx="4165920" cy="2308320"/>
          </a:xfrm>
        </p:grpSpPr>
        <p:sp>
          <p:nvSpPr>
            <p:cNvPr id="17" name="Freeform 17"/>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US"/>
            </a:p>
          </p:txBody>
        </p:sp>
      </p:grpSp>
      <p:sp>
        <p:nvSpPr>
          <p:cNvPr id="18" name="Freeform 18"/>
          <p:cNvSpPr/>
          <p:nvPr/>
        </p:nvSpPr>
        <p:spPr>
          <a:xfrm>
            <a:off x="3611445" y="6688651"/>
            <a:ext cx="10921029" cy="2901646"/>
          </a:xfrm>
          <a:custGeom>
            <a:avLst/>
            <a:gdLst/>
            <a:ahLst/>
            <a:cxnLst/>
            <a:rect l="l" t="t" r="r" b="b"/>
            <a:pathLst>
              <a:path w="10921029" h="2901646">
                <a:moveTo>
                  <a:pt x="0" y="0"/>
                </a:moveTo>
                <a:lnTo>
                  <a:pt x="10921028" y="0"/>
                </a:lnTo>
                <a:lnTo>
                  <a:pt x="10921028" y="2901646"/>
                </a:lnTo>
                <a:lnTo>
                  <a:pt x="0" y="2901646"/>
                </a:lnTo>
                <a:lnTo>
                  <a:pt x="0" y="0"/>
                </a:lnTo>
                <a:close/>
              </a:path>
            </a:pathLst>
          </a:custGeom>
          <a:blipFill>
            <a:blip r:embed="rId7"/>
            <a:stretch>
              <a:fillRect/>
            </a:stretch>
          </a:blipFill>
        </p:spPr>
        <p:txBody>
          <a:bodyPr/>
          <a:lstStyle/>
          <a:p>
            <a:endParaRPr lang="en-US"/>
          </a:p>
        </p:txBody>
      </p:sp>
      <p:sp>
        <p:nvSpPr>
          <p:cNvPr id="19" name="TextBox 19"/>
          <p:cNvSpPr txBox="1"/>
          <p:nvPr/>
        </p:nvSpPr>
        <p:spPr>
          <a:xfrm>
            <a:off x="2595212" y="3676063"/>
            <a:ext cx="7562345" cy="12405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-Khái niệm luồng nhập xuất:Nhập/xuất dược thực hiện với thiết bị ngoại vi</a:t>
            </a:r>
          </a:p>
          <a:p>
            <a:pPr marL="0" lvl="0" indent="0" algn="l">
              <a:lnSpc>
                <a:spcPts val="3311"/>
              </a:lnSpc>
              <a:spcBef>
                <a:spcPct val="0"/>
              </a:spcBef>
            </a:pPr>
            <a:r>
              <a:rPr lang="en-US" sz="2400" spc="235">
                <a:solidFill>
                  <a:srgbClr val="231F20"/>
                </a:solidFill>
                <a:latin typeface="Montserrat Light"/>
              </a:rPr>
              <a:t>   </a:t>
            </a:r>
          </a:p>
        </p:txBody>
      </p:sp>
      <p:sp>
        <p:nvSpPr>
          <p:cNvPr id="20" name="TextBox 20"/>
          <p:cNvSpPr txBox="1"/>
          <p:nvPr/>
        </p:nvSpPr>
        <p:spPr>
          <a:xfrm>
            <a:off x="1207659" y="1308919"/>
            <a:ext cx="9156355"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2.I/O THEO LUỒNG</a:t>
            </a:r>
          </a:p>
        </p:txBody>
      </p:sp>
      <p:sp>
        <p:nvSpPr>
          <p:cNvPr id="21" name="TextBox 21"/>
          <p:cNvSpPr txBox="1"/>
          <p:nvPr/>
        </p:nvSpPr>
        <p:spPr>
          <a:xfrm>
            <a:off x="2595212" y="4696468"/>
            <a:ext cx="7562345" cy="1632347"/>
          </a:xfrm>
          <a:prstGeom prst="rect">
            <a:avLst/>
          </a:prstGeom>
        </p:spPr>
        <p:txBody>
          <a:bodyPr lIns="0" tIns="0" rIns="0" bIns="0" rtlCol="0" anchor="t">
            <a:spAutoFit/>
          </a:bodyPr>
          <a:lstStyle/>
          <a:p>
            <a:pPr>
              <a:lnSpc>
                <a:spcPts val="3234"/>
              </a:lnSpc>
            </a:pPr>
            <a:r>
              <a:rPr lang="en-US" sz="2343" spc="229">
                <a:solidFill>
                  <a:srgbClr val="231F20"/>
                </a:solidFill>
                <a:latin typeface="Montserrat Light"/>
              </a:rPr>
              <a:t>-3 hình thức nhập xuất:</a:t>
            </a:r>
          </a:p>
          <a:p>
            <a:pPr marL="506012" lvl="1" indent="-253006">
              <a:lnSpc>
                <a:spcPts val="3234"/>
              </a:lnSpc>
              <a:buFont typeface="Arial"/>
              <a:buChar char="•"/>
            </a:pPr>
            <a:r>
              <a:rPr lang="en-US" sz="2343" spc="229">
                <a:solidFill>
                  <a:srgbClr val="231F20"/>
                </a:solidFill>
                <a:latin typeface="Montserrat Light"/>
              </a:rPr>
              <a:t>I/O thiết bị chuẩn</a:t>
            </a:r>
          </a:p>
          <a:p>
            <a:pPr marL="506012" lvl="1" indent="-253006">
              <a:lnSpc>
                <a:spcPts val="3234"/>
              </a:lnSpc>
              <a:buFont typeface="Arial"/>
              <a:buChar char="•"/>
            </a:pPr>
            <a:r>
              <a:rPr lang="en-US" sz="2343" spc="229">
                <a:solidFill>
                  <a:srgbClr val="231F20"/>
                </a:solidFill>
                <a:latin typeface="Montserrat Light"/>
              </a:rPr>
              <a:t>I/O tệp</a:t>
            </a:r>
          </a:p>
          <a:p>
            <a:pPr marL="506012" lvl="1" indent="-253006" algn="l">
              <a:lnSpc>
                <a:spcPts val="3234"/>
              </a:lnSpc>
              <a:buFont typeface="Arial"/>
              <a:buChar char="•"/>
            </a:pPr>
            <a:r>
              <a:rPr lang="en-US" sz="2343" spc="229">
                <a:solidFill>
                  <a:srgbClr val="231F20"/>
                </a:solidFill>
                <a:latin typeface="Montserrat Light"/>
              </a:rPr>
              <a:t>I/O mạng</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293287" y="3314756"/>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86055" y="3714163"/>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2595212" y="3676063"/>
            <a:ext cx="7562345" cy="402336"/>
          </a:xfrm>
          <a:prstGeom prst="rect">
            <a:avLst/>
          </a:prstGeom>
        </p:spPr>
        <p:txBody>
          <a:bodyPr lIns="0" tIns="0" rIns="0" bIns="0" rtlCol="0" anchor="t">
            <a:spAutoFit/>
          </a:bodyPr>
          <a:lstStyle/>
          <a:p>
            <a:pPr marL="0" lvl="0" indent="0" algn="l">
              <a:lnSpc>
                <a:spcPts val="3311"/>
              </a:lnSpc>
              <a:spcBef>
                <a:spcPct val="0"/>
              </a:spcBef>
            </a:pPr>
            <a:r>
              <a:rPr lang="en-US" sz="2400" spc="235">
                <a:solidFill>
                  <a:srgbClr val="231F20"/>
                </a:solidFill>
                <a:latin typeface="Montserrat Light"/>
              </a:rPr>
              <a:t>-Các kiểu luồng nhập xuất:</a:t>
            </a:r>
          </a:p>
        </p:txBody>
      </p:sp>
      <p:sp>
        <p:nvSpPr>
          <p:cNvPr id="15" name="TextBox 15"/>
          <p:cNvSpPr txBox="1"/>
          <p:nvPr/>
        </p:nvSpPr>
        <p:spPr>
          <a:xfrm>
            <a:off x="1207659" y="1308919"/>
            <a:ext cx="9156355"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2.I/O THEO LUỒNG</a:t>
            </a:r>
          </a:p>
        </p:txBody>
      </p:sp>
      <p:sp>
        <p:nvSpPr>
          <p:cNvPr id="16" name="TextBox 16"/>
          <p:cNvSpPr txBox="1"/>
          <p:nvPr/>
        </p:nvSpPr>
        <p:spPr>
          <a:xfrm>
            <a:off x="2981748" y="4322064"/>
            <a:ext cx="8927314" cy="50124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I/O theo luồng kiểu byte:</a:t>
            </a:r>
          </a:p>
          <a:p>
            <a:pPr marL="518160" lvl="1" indent="-259080">
              <a:lnSpc>
                <a:spcPts val="3311"/>
              </a:lnSpc>
              <a:buFont typeface="Arial"/>
              <a:buChar char="•"/>
            </a:pPr>
            <a:r>
              <a:rPr lang="en-US" sz="2400" spc="235">
                <a:solidFill>
                  <a:srgbClr val="231F20"/>
                </a:solidFill>
                <a:latin typeface="Montserrat Light"/>
              </a:rPr>
              <a:t>Dữ liệu I/O là một dòng các byte liên tục</a:t>
            </a:r>
          </a:p>
          <a:p>
            <a:pPr marL="518160" lvl="1" indent="-259080">
              <a:lnSpc>
                <a:spcPts val="3311"/>
              </a:lnSpc>
              <a:buFont typeface="Arial"/>
              <a:buChar char="•"/>
            </a:pPr>
            <a:r>
              <a:rPr lang="en-US" sz="2400" spc="235">
                <a:solidFill>
                  <a:srgbClr val="231F20"/>
                </a:solidFill>
                <a:latin typeface="Montserrat Light"/>
              </a:rPr>
              <a:t>Đơn vị dữ liệu nhỏ nhất là 1 byte</a:t>
            </a:r>
          </a:p>
          <a:p>
            <a:pPr marL="518160" lvl="1" indent="-259080">
              <a:lnSpc>
                <a:spcPts val="3311"/>
              </a:lnSpc>
              <a:buFont typeface="Arial"/>
              <a:buChar char="•"/>
            </a:pPr>
            <a:r>
              <a:rPr lang="en-US" sz="2400" spc="235">
                <a:solidFill>
                  <a:srgbClr val="231F20"/>
                </a:solidFill>
                <a:latin typeface="Montserrat Light"/>
              </a:rPr>
              <a:t>Mọi lớp hỗ trợ I/O theo luồng kiểu byte đều có vĩ tố Stream, ví dụ: InputStream, OutputStream, .....</a:t>
            </a:r>
          </a:p>
          <a:p>
            <a:pPr marL="518160" lvl="1" indent="-259080">
              <a:lnSpc>
                <a:spcPts val="3311"/>
              </a:lnSpc>
              <a:buFont typeface="Arial"/>
              <a:buChar char="•"/>
            </a:pPr>
            <a:r>
              <a:rPr lang="en-US" sz="2400" spc="235">
                <a:solidFill>
                  <a:srgbClr val="231F20"/>
                </a:solidFill>
                <a:latin typeface="Montserrat Light"/>
              </a:rPr>
              <a:t>Mọi lớp đều kế thừa trực tiếp hoặc gián tiếp từ lớp trừu tượng InputStream/OutputStream với các phương thức cơ bản là read()/write()</a:t>
            </a: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293287" y="3314756"/>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686055" y="3714163"/>
            <a:ext cx="1043208" cy="1029931"/>
          </a:xfrm>
          <a:custGeom>
            <a:avLst/>
            <a:gdLst/>
            <a:ahLst/>
            <a:cxnLst/>
            <a:rect l="l" t="t" r="r" b="b"/>
            <a:pathLst>
              <a:path w="1043208" h="1029931">
                <a:moveTo>
                  <a:pt x="0" y="0"/>
                </a:moveTo>
                <a:lnTo>
                  <a:pt x="1043208" y="0"/>
                </a:lnTo>
                <a:lnTo>
                  <a:pt x="1043208" y="1029930"/>
                </a:lnTo>
                <a:lnTo>
                  <a:pt x="0" y="10299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Freeform 14"/>
          <p:cNvSpPr/>
          <p:nvPr/>
        </p:nvSpPr>
        <p:spPr>
          <a:xfrm>
            <a:off x="3239055" y="7657047"/>
            <a:ext cx="9403612" cy="2629953"/>
          </a:xfrm>
          <a:custGeom>
            <a:avLst/>
            <a:gdLst/>
            <a:ahLst/>
            <a:cxnLst/>
            <a:rect l="l" t="t" r="r" b="b"/>
            <a:pathLst>
              <a:path w="9403612" h="2629953">
                <a:moveTo>
                  <a:pt x="0" y="0"/>
                </a:moveTo>
                <a:lnTo>
                  <a:pt x="9403611" y="0"/>
                </a:lnTo>
                <a:lnTo>
                  <a:pt x="9403611" y="2629953"/>
                </a:lnTo>
                <a:lnTo>
                  <a:pt x="0" y="2629953"/>
                </a:lnTo>
                <a:lnTo>
                  <a:pt x="0" y="0"/>
                </a:lnTo>
                <a:close/>
              </a:path>
            </a:pathLst>
          </a:custGeom>
          <a:blipFill>
            <a:blip r:embed="rId7"/>
            <a:stretch>
              <a:fillRect/>
            </a:stretch>
          </a:blipFill>
        </p:spPr>
        <p:txBody>
          <a:bodyPr/>
          <a:lstStyle/>
          <a:p>
            <a:endParaRPr lang="en-US"/>
          </a:p>
        </p:txBody>
      </p:sp>
      <p:sp>
        <p:nvSpPr>
          <p:cNvPr id="15" name="TextBox 15"/>
          <p:cNvSpPr txBox="1"/>
          <p:nvPr/>
        </p:nvSpPr>
        <p:spPr>
          <a:xfrm>
            <a:off x="1207659" y="1308919"/>
            <a:ext cx="9156355"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2.I/O THEO LUỒNG</a:t>
            </a:r>
          </a:p>
        </p:txBody>
      </p:sp>
      <p:sp>
        <p:nvSpPr>
          <p:cNvPr id="16" name="TextBox 16"/>
          <p:cNvSpPr txBox="1"/>
          <p:nvPr/>
        </p:nvSpPr>
        <p:spPr>
          <a:xfrm>
            <a:off x="2801668" y="3676063"/>
            <a:ext cx="8915223" cy="50124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I/O theo luồng kiểu char:</a:t>
            </a:r>
          </a:p>
          <a:p>
            <a:pPr marL="518160" lvl="1" indent="-259080">
              <a:lnSpc>
                <a:spcPts val="3311"/>
              </a:lnSpc>
              <a:buFont typeface="Arial"/>
              <a:buChar char="•"/>
            </a:pPr>
            <a:r>
              <a:rPr lang="en-US" sz="2400" spc="235">
                <a:solidFill>
                  <a:srgbClr val="231F20"/>
                </a:solidFill>
                <a:latin typeface="Montserrat Light"/>
              </a:rPr>
              <a:t>Dữ liệu I/O là một dòng các ký tự Unicode</a:t>
            </a:r>
          </a:p>
          <a:p>
            <a:pPr marL="518160" lvl="1" indent="-259080">
              <a:lnSpc>
                <a:spcPts val="3311"/>
              </a:lnSpc>
              <a:buFont typeface="Arial"/>
              <a:buChar char="•"/>
            </a:pPr>
            <a:r>
              <a:rPr lang="en-US" sz="2400" spc="235">
                <a:solidFill>
                  <a:srgbClr val="231F20"/>
                </a:solidFill>
                <a:latin typeface="Montserrat Light"/>
              </a:rPr>
              <a:t>Đơn vị dữ liệu nhỏ nhất là 2 byte</a:t>
            </a:r>
          </a:p>
          <a:p>
            <a:pPr marL="518160" lvl="1" indent="-259080">
              <a:lnSpc>
                <a:spcPts val="3311"/>
              </a:lnSpc>
              <a:buFont typeface="Arial"/>
              <a:buChar char="•"/>
            </a:pPr>
            <a:r>
              <a:rPr lang="en-US" sz="2400" spc="235">
                <a:solidFill>
                  <a:srgbClr val="231F20"/>
                </a:solidFill>
                <a:latin typeface="Montserrat Light"/>
              </a:rPr>
              <a:t>Mọi lớp hỗ trợ I/O theo luồng kiểu char đều có vĩ tố er, ví dụ: Reader, Writer, .....</a:t>
            </a:r>
          </a:p>
          <a:p>
            <a:pPr marL="518160" lvl="1" indent="-259080">
              <a:lnSpc>
                <a:spcPts val="3311"/>
              </a:lnSpc>
              <a:buFont typeface="Arial"/>
              <a:buChar char="•"/>
            </a:pPr>
            <a:r>
              <a:rPr lang="en-US" sz="2400" spc="235">
                <a:solidFill>
                  <a:srgbClr val="231F20"/>
                </a:solidFill>
                <a:latin typeface="Montserrat Light"/>
              </a:rPr>
              <a:t>Mọi lớp đều kế thừa trực tiếp hoặc gián tiếp từ lớp trừu tượng Reader/Writer với các phương thức cơ bản là read()/write()</a:t>
            </a: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7" name="TextBox 17"/>
          <p:cNvSpPr txBox="1"/>
          <p:nvPr/>
        </p:nvSpPr>
        <p:spPr>
          <a:xfrm>
            <a:off x="2801668" y="7258973"/>
            <a:ext cx="8915223" cy="24978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VD:I/O theo luồng kiểu char</a:t>
            </a: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0" y="3174923"/>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96123" y="3659893"/>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2245269" y="3285132"/>
            <a:ext cx="7170465" cy="884427"/>
          </a:xfrm>
          <a:prstGeom prst="rect">
            <a:avLst/>
          </a:prstGeom>
        </p:spPr>
        <p:txBody>
          <a:bodyPr lIns="0" tIns="0" rIns="0" bIns="0" rtlCol="0" anchor="t">
            <a:spAutoFit/>
          </a:bodyPr>
          <a:lstStyle/>
          <a:p>
            <a:pPr>
              <a:lnSpc>
                <a:spcPts val="3863"/>
              </a:lnSpc>
            </a:pPr>
            <a:r>
              <a:rPr lang="en-US" sz="2799" spc="274">
                <a:solidFill>
                  <a:srgbClr val="231F20"/>
                </a:solidFill>
                <a:latin typeface="Open Sauce Bold"/>
              </a:rPr>
              <a:t>3.1 File</a:t>
            </a:r>
          </a:p>
          <a:p>
            <a:pPr marL="0" lvl="0" indent="0" algn="l">
              <a:lnSpc>
                <a:spcPts val="3204"/>
              </a:lnSpc>
              <a:spcBef>
                <a:spcPct val="0"/>
              </a:spcBef>
            </a:pPr>
            <a:endParaRPr lang="en-US" sz="2799" spc="274">
              <a:solidFill>
                <a:srgbClr val="231F20"/>
              </a:solidFill>
              <a:latin typeface="Open Sauce Bold"/>
            </a:endParaRPr>
          </a:p>
        </p:txBody>
      </p:sp>
      <p:sp>
        <p:nvSpPr>
          <p:cNvPr id="15" name="TextBox 15"/>
          <p:cNvSpPr txBox="1"/>
          <p:nvPr/>
        </p:nvSpPr>
        <p:spPr>
          <a:xfrm>
            <a:off x="1209077" y="1308919"/>
            <a:ext cx="8505442"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3.THAO TÁC TỆP</a:t>
            </a:r>
          </a:p>
        </p:txBody>
      </p:sp>
      <p:sp>
        <p:nvSpPr>
          <p:cNvPr id="16" name="TextBox 16"/>
          <p:cNvSpPr txBox="1"/>
          <p:nvPr/>
        </p:nvSpPr>
        <p:spPr>
          <a:xfrm>
            <a:off x="2052001" y="4041670"/>
            <a:ext cx="9663793" cy="5841999"/>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panose="00000400000000000000" pitchFamily="2" charset="0"/>
              </a:rPr>
              <a:t>-Được sử dụng truy cập các đối tượng tập tin và thư mục</a:t>
            </a:r>
          </a:p>
          <a:p>
            <a:pPr>
              <a:lnSpc>
                <a:spcPts val="3311"/>
              </a:lnSpc>
            </a:pPr>
            <a:endParaRPr lang="en-US" sz="2400" spc="235">
              <a:solidFill>
                <a:srgbClr val="231F20"/>
              </a:solidFill>
              <a:latin typeface="Montserrat Light" panose="00000400000000000000" pitchFamily="2" charset="0"/>
            </a:endParaRPr>
          </a:p>
          <a:p>
            <a:pPr>
              <a:lnSpc>
                <a:spcPts val="3311"/>
              </a:lnSpc>
            </a:pPr>
            <a:r>
              <a:rPr lang="en-US" sz="2400" spc="235">
                <a:solidFill>
                  <a:srgbClr val="231F20"/>
                </a:solidFill>
                <a:latin typeface="Montserrat Light" panose="00000400000000000000" pitchFamily="2" charset="0"/>
              </a:rPr>
              <a:t>-Những tập tin có tên được đặt tên theo qui ước của hệ điều hành</a:t>
            </a:r>
          </a:p>
          <a:p>
            <a:pPr>
              <a:lnSpc>
                <a:spcPts val="3311"/>
              </a:lnSpc>
            </a:pPr>
            <a:endParaRPr lang="en-US" sz="2400" spc="235">
              <a:solidFill>
                <a:srgbClr val="231F20"/>
              </a:solidFill>
              <a:latin typeface="Montserrat Light" panose="00000400000000000000" pitchFamily="2" charset="0"/>
            </a:endParaRPr>
          </a:p>
          <a:p>
            <a:pPr>
              <a:lnSpc>
                <a:spcPts val="3311"/>
              </a:lnSpc>
            </a:pPr>
            <a:r>
              <a:rPr lang="en-US" sz="2400" spc="235">
                <a:solidFill>
                  <a:srgbClr val="231F20"/>
                </a:solidFill>
                <a:latin typeface="Montserrat Light" panose="00000400000000000000" pitchFamily="2" charset="0"/>
              </a:rPr>
              <a:t>- Lớp này cung cấp phương thức khởi tạo để tạo ra các thư mục và tập tin</a:t>
            </a:r>
          </a:p>
          <a:p>
            <a:pPr>
              <a:lnSpc>
                <a:spcPts val="3311"/>
              </a:lnSpc>
            </a:pPr>
            <a:endParaRPr lang="en-US" sz="2400" spc="235">
              <a:solidFill>
                <a:srgbClr val="231F20"/>
              </a:solidFill>
              <a:latin typeface="Montserrat Light" panose="00000400000000000000" pitchFamily="2" charset="0"/>
            </a:endParaRPr>
          </a:p>
          <a:p>
            <a:pPr>
              <a:lnSpc>
                <a:spcPts val="3311"/>
              </a:lnSpc>
            </a:pPr>
            <a:r>
              <a:rPr lang="en-US" sz="2400" spc="235">
                <a:solidFill>
                  <a:srgbClr val="231F20"/>
                </a:solidFill>
                <a:latin typeface="Montserrat Light" panose="00000400000000000000" pitchFamily="2" charset="0"/>
              </a:rPr>
              <a:t>-Tất cả các thao tác thư mục và tập tin đều sử dụng các phương thức truy cập và các phương thức thư mục mà các lớp tập tin cung cấp</a:t>
            </a:r>
          </a:p>
          <a:p>
            <a:pPr>
              <a:lnSpc>
                <a:spcPts val="3311"/>
              </a:lnSpc>
            </a:pPr>
            <a:endParaRPr lang="en-US" sz="2400" spc="235">
              <a:solidFill>
                <a:srgbClr val="231F20"/>
              </a:solidFill>
              <a:latin typeface="Montserrat Light" panose="00000400000000000000" pitchFamily="2" charset="0"/>
            </a:endParaRPr>
          </a:p>
          <a:p>
            <a:pPr marL="0" lvl="0" indent="0" algn="l">
              <a:lnSpc>
                <a:spcPts val="3204"/>
              </a:lnSpc>
              <a:spcBef>
                <a:spcPct val="0"/>
              </a:spcBef>
            </a:pPr>
            <a:endParaRPr lang="en-US" sz="2400" spc="235">
              <a:solidFill>
                <a:srgbClr val="231F20"/>
              </a:solidFill>
              <a:latin typeface="Montserrat Light" panose="000004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0" y="3174923"/>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96123" y="3659893"/>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TextBox 14"/>
          <p:cNvSpPr txBox="1"/>
          <p:nvPr/>
        </p:nvSpPr>
        <p:spPr>
          <a:xfrm>
            <a:off x="2245269" y="3285132"/>
            <a:ext cx="7170465" cy="1428276"/>
          </a:xfrm>
          <a:prstGeom prst="rect">
            <a:avLst/>
          </a:prstGeom>
        </p:spPr>
        <p:txBody>
          <a:bodyPr lIns="0" tIns="0" rIns="0" bIns="0" rtlCol="0" anchor="t">
            <a:spAutoFit/>
          </a:bodyPr>
          <a:lstStyle/>
          <a:p>
            <a:pPr>
              <a:lnSpc>
                <a:spcPts val="3863"/>
              </a:lnSpc>
            </a:pPr>
            <a:r>
              <a:rPr lang="en-US" sz="4000" b="1" spc="274">
                <a:solidFill>
                  <a:srgbClr val="231F20"/>
                </a:solidFill>
                <a:latin typeface="Times New Roman" panose="02020603050405020304" pitchFamily="18" charset="0"/>
                <a:cs typeface="Times New Roman" panose="02020603050405020304" pitchFamily="18" charset="0"/>
              </a:rPr>
              <a:t>3.2 Một số phương thức sử dụng trong lớp file</a:t>
            </a:r>
          </a:p>
          <a:p>
            <a:pPr marL="0" lvl="0" indent="0" algn="l">
              <a:lnSpc>
                <a:spcPts val="3204"/>
              </a:lnSpc>
              <a:spcBef>
                <a:spcPct val="0"/>
              </a:spcBef>
            </a:pPr>
            <a:endParaRPr lang="en-US" sz="4000" b="1" spc="274">
              <a:solidFill>
                <a:srgbClr val="231F20"/>
              </a:solidFill>
              <a:latin typeface="Times New Roman" panose="02020603050405020304" pitchFamily="18" charset="0"/>
              <a:cs typeface="Times New Roman" panose="02020603050405020304" pitchFamily="18" charset="0"/>
            </a:endParaRPr>
          </a:p>
        </p:txBody>
      </p:sp>
      <p:sp>
        <p:nvSpPr>
          <p:cNvPr id="15" name="TextBox 15"/>
          <p:cNvSpPr txBox="1"/>
          <p:nvPr/>
        </p:nvSpPr>
        <p:spPr>
          <a:xfrm>
            <a:off x="1209077" y="1308919"/>
            <a:ext cx="8505442"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3.THAO TÁC TỆP</a:t>
            </a:r>
          </a:p>
        </p:txBody>
      </p:sp>
      <p:sp>
        <p:nvSpPr>
          <p:cNvPr id="16" name="TextBox 16"/>
          <p:cNvSpPr txBox="1"/>
          <p:nvPr/>
        </p:nvSpPr>
        <p:spPr>
          <a:xfrm>
            <a:off x="2245269" y="4471072"/>
            <a:ext cx="12388705" cy="5441061"/>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panose="00000400000000000000" pitchFamily="2" charset="0"/>
              </a:rPr>
              <a:t>-exists()                     Kiểm tra xem file có tồn tại hay không</a:t>
            </a:r>
          </a:p>
          <a:p>
            <a:pPr>
              <a:lnSpc>
                <a:spcPts val="3311"/>
              </a:lnSpc>
            </a:pPr>
            <a:r>
              <a:rPr lang="en-US" sz="2400" spc="235">
                <a:solidFill>
                  <a:srgbClr val="231F20"/>
                </a:solidFill>
                <a:latin typeface="Montserrat Light" panose="00000400000000000000" pitchFamily="2" charset="0"/>
              </a:rPr>
              <a:t>-getName()               Lấy tên file (input-file.txt)</a:t>
            </a:r>
          </a:p>
          <a:p>
            <a:pPr>
              <a:lnSpc>
                <a:spcPts val="3311"/>
              </a:lnSpc>
            </a:pPr>
            <a:r>
              <a:rPr lang="en-US" sz="2400" spc="235">
                <a:solidFill>
                  <a:srgbClr val="231F20"/>
                </a:solidFill>
                <a:latin typeface="Montserrat Light" panose="00000400000000000000" pitchFamily="2" charset="0"/>
              </a:rPr>
              <a:t>-getParent()              Lấy đường dẫn thư mục của file</a:t>
            </a:r>
          </a:p>
          <a:p>
            <a:pPr>
              <a:lnSpc>
                <a:spcPts val="3311"/>
              </a:lnSpc>
            </a:pPr>
            <a:r>
              <a:rPr lang="en-US" sz="2400" spc="235">
                <a:solidFill>
                  <a:srgbClr val="231F20"/>
                </a:solidFill>
                <a:latin typeface="Montserrat Light" panose="00000400000000000000" pitchFamily="2" charset="0"/>
              </a:rPr>
              <a:t>-getPath()                 Đường dẫn đầy đủ</a:t>
            </a:r>
          </a:p>
          <a:p>
            <a:pPr>
              <a:lnSpc>
                <a:spcPts val="3311"/>
              </a:lnSpc>
            </a:pPr>
            <a:r>
              <a:rPr lang="en-US" sz="2400" spc="235">
                <a:solidFill>
                  <a:srgbClr val="231F20"/>
                </a:solidFill>
                <a:latin typeface="Montserrat Light" panose="00000400000000000000" pitchFamily="2" charset="0"/>
              </a:rPr>
              <a:t>-isDirectory()            Kiểm tra xem là thư mục hay không</a:t>
            </a:r>
          </a:p>
          <a:p>
            <a:pPr>
              <a:lnSpc>
                <a:spcPts val="3311"/>
              </a:lnSpc>
            </a:pPr>
            <a:r>
              <a:rPr lang="en-US" sz="2400" spc="235">
                <a:solidFill>
                  <a:srgbClr val="231F20"/>
                </a:solidFill>
                <a:latin typeface="Montserrat Light" panose="00000400000000000000" pitchFamily="2" charset="0"/>
              </a:rPr>
              <a:t>-isFile()                     Kiểm tra xem là file hay không </a:t>
            </a:r>
          </a:p>
          <a:p>
            <a:pPr>
              <a:lnSpc>
                <a:spcPts val="3311"/>
              </a:lnSpc>
            </a:pPr>
            <a:r>
              <a:rPr lang="en-US" sz="2400" spc="235">
                <a:solidFill>
                  <a:srgbClr val="231F20"/>
                </a:solidFill>
                <a:latin typeface="Montserrat Light" panose="00000400000000000000" pitchFamily="2" charset="0"/>
              </a:rPr>
              <a:t>-length()                   Kích cỡ file (byte)</a:t>
            </a:r>
          </a:p>
          <a:p>
            <a:pPr>
              <a:lnSpc>
                <a:spcPts val="3311"/>
              </a:lnSpc>
            </a:pPr>
            <a:r>
              <a:rPr lang="en-US" sz="2400" spc="235">
                <a:solidFill>
                  <a:srgbClr val="231F20"/>
                </a:solidFill>
                <a:latin typeface="Montserrat Light" panose="00000400000000000000" pitchFamily="2" charset="0"/>
              </a:rPr>
              <a:t>-createNewFile()      Tạo ra file mới</a:t>
            </a:r>
          </a:p>
          <a:p>
            <a:pPr>
              <a:lnSpc>
                <a:spcPts val="3311"/>
              </a:lnSpc>
            </a:pPr>
            <a:r>
              <a:rPr lang="en-US" sz="2400" spc="235">
                <a:solidFill>
                  <a:srgbClr val="231F20"/>
                </a:solidFill>
                <a:latin typeface="Montserrat Light" panose="00000400000000000000" pitchFamily="2" charset="0"/>
              </a:rPr>
              <a:t>-delete()                    Xóa file</a:t>
            </a:r>
          </a:p>
          <a:p>
            <a:pPr>
              <a:lnSpc>
                <a:spcPts val="3311"/>
              </a:lnSpc>
            </a:pPr>
            <a:r>
              <a:rPr lang="en-US" sz="2400" spc="235">
                <a:solidFill>
                  <a:srgbClr val="231F20"/>
                </a:solidFill>
                <a:latin typeface="Montserrat Light" panose="00000400000000000000" pitchFamily="2" charset="0"/>
              </a:rPr>
              <a:t>-list()                         Lấy tên file, thư mục chứa trong đường dẫn</a:t>
            </a:r>
          </a:p>
          <a:p>
            <a:pPr>
              <a:lnSpc>
                <a:spcPts val="3311"/>
              </a:lnSpc>
            </a:pPr>
            <a:r>
              <a:rPr lang="en-US" sz="2400" spc="235">
                <a:solidFill>
                  <a:srgbClr val="231F20"/>
                </a:solidFill>
                <a:latin typeface="Montserrat Light" panose="00000400000000000000" pitchFamily="2" charset="0"/>
              </a:rPr>
              <a:t>-mkdir()                    Tạo thư mục</a:t>
            </a:r>
          </a:p>
          <a:p>
            <a:pPr>
              <a:lnSpc>
                <a:spcPts val="3311"/>
              </a:lnSpc>
            </a:pPr>
            <a:r>
              <a:rPr lang="en-US" sz="2400" spc="235">
                <a:solidFill>
                  <a:srgbClr val="231F20"/>
                </a:solidFill>
                <a:latin typeface="Montserrat Light" panose="00000400000000000000" pitchFamily="2" charset="0"/>
              </a:rPr>
              <a:t>-renameTo(File dest) Đổi tên file</a:t>
            </a:r>
          </a:p>
          <a:p>
            <a:pPr marL="0" lvl="0" indent="0" algn="l">
              <a:lnSpc>
                <a:spcPts val="3311"/>
              </a:lnSpc>
              <a:spcBef>
                <a:spcPct val="0"/>
              </a:spcBef>
            </a:pPr>
            <a:endParaRPr lang="en-US" sz="2400" spc="235">
              <a:solidFill>
                <a:srgbClr val="231F20"/>
              </a:solidFill>
              <a:latin typeface="Montserrat Light" panose="000004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0" y="3174923"/>
            <a:ext cx="1828744" cy="182874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10101"/>
            </a:solidFill>
          </p:spPr>
          <p:txBody>
            <a:bodyPr/>
            <a:lstStyle/>
            <a:p>
              <a:endParaRPr lang="en-US"/>
            </a:p>
          </p:txBody>
        </p:sp>
        <p:sp>
          <p:nvSpPr>
            <p:cNvPr id="9" name="TextBox 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0" name="Freeform 10"/>
          <p:cNvSpPr/>
          <p:nvPr/>
        </p:nvSpPr>
        <p:spPr>
          <a:xfrm>
            <a:off x="296123" y="3659893"/>
            <a:ext cx="1236499" cy="858804"/>
          </a:xfrm>
          <a:custGeom>
            <a:avLst/>
            <a:gdLst/>
            <a:ahLst/>
            <a:cxnLst/>
            <a:rect l="l" t="t" r="r" b="b"/>
            <a:pathLst>
              <a:path w="1236499" h="858804">
                <a:moveTo>
                  <a:pt x="0" y="0"/>
                </a:moveTo>
                <a:lnTo>
                  <a:pt x="1236498" y="0"/>
                </a:lnTo>
                <a:lnTo>
                  <a:pt x="1236498" y="858804"/>
                </a:lnTo>
                <a:lnTo>
                  <a:pt x="0" y="8588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3950263" y="803081"/>
            <a:ext cx="15859325" cy="2258023"/>
            <a:chOff x="0" y="0"/>
            <a:chExt cx="1537211" cy="218865"/>
          </a:xfrm>
        </p:grpSpPr>
        <p:sp>
          <p:nvSpPr>
            <p:cNvPr id="12" name="Freeform 12"/>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13" name="TextBox 13"/>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4" name="Freeform 14"/>
          <p:cNvSpPr/>
          <p:nvPr/>
        </p:nvSpPr>
        <p:spPr>
          <a:xfrm>
            <a:off x="3380720" y="4518697"/>
            <a:ext cx="8684913" cy="5634691"/>
          </a:xfrm>
          <a:custGeom>
            <a:avLst/>
            <a:gdLst/>
            <a:ahLst/>
            <a:cxnLst/>
            <a:rect l="l" t="t" r="r" b="b"/>
            <a:pathLst>
              <a:path w="8684913" h="5634691">
                <a:moveTo>
                  <a:pt x="0" y="0"/>
                </a:moveTo>
                <a:lnTo>
                  <a:pt x="8684912" y="0"/>
                </a:lnTo>
                <a:lnTo>
                  <a:pt x="8684912" y="5634691"/>
                </a:lnTo>
                <a:lnTo>
                  <a:pt x="0" y="5634691"/>
                </a:lnTo>
                <a:lnTo>
                  <a:pt x="0" y="0"/>
                </a:lnTo>
                <a:close/>
              </a:path>
            </a:pathLst>
          </a:custGeom>
          <a:blipFill>
            <a:blip r:embed="rId7"/>
            <a:stretch>
              <a:fillRect/>
            </a:stretch>
          </a:blipFill>
        </p:spPr>
        <p:txBody>
          <a:bodyPr/>
          <a:lstStyle/>
          <a:p>
            <a:endParaRPr lang="en-US"/>
          </a:p>
        </p:txBody>
      </p:sp>
      <p:sp>
        <p:nvSpPr>
          <p:cNvPr id="15" name="TextBox 15"/>
          <p:cNvSpPr txBox="1"/>
          <p:nvPr/>
        </p:nvSpPr>
        <p:spPr>
          <a:xfrm>
            <a:off x="2245269" y="3285132"/>
            <a:ext cx="7170465" cy="1410643"/>
          </a:xfrm>
          <a:prstGeom prst="rect">
            <a:avLst/>
          </a:prstGeom>
        </p:spPr>
        <p:txBody>
          <a:bodyPr lIns="0" tIns="0" rIns="0" bIns="0" rtlCol="0" anchor="t">
            <a:spAutoFit/>
          </a:bodyPr>
          <a:lstStyle/>
          <a:p>
            <a:pPr>
              <a:lnSpc>
                <a:spcPts val="3863"/>
              </a:lnSpc>
            </a:pPr>
            <a:r>
              <a:rPr lang="en-US" sz="4000" b="1" spc="274">
                <a:solidFill>
                  <a:srgbClr val="231F20"/>
                </a:solidFill>
                <a:latin typeface="Times New Roman" panose="02020603050405020304" pitchFamily="18" charset="0"/>
                <a:cs typeface="Times New Roman" panose="02020603050405020304" pitchFamily="18" charset="0"/>
              </a:rPr>
              <a:t>3.2 Một số phương thức sử dụng trong lớp file</a:t>
            </a:r>
          </a:p>
          <a:p>
            <a:pPr marL="0" lvl="0" indent="0" algn="l">
              <a:lnSpc>
                <a:spcPts val="3204"/>
              </a:lnSpc>
              <a:spcBef>
                <a:spcPct val="0"/>
              </a:spcBef>
            </a:pPr>
            <a:endParaRPr lang="en-US" sz="2799" spc="274">
              <a:solidFill>
                <a:srgbClr val="231F20"/>
              </a:solidFill>
              <a:latin typeface="Montserrat Light" panose="00000400000000000000" pitchFamily="2" charset="0"/>
            </a:endParaRPr>
          </a:p>
        </p:txBody>
      </p:sp>
      <p:sp>
        <p:nvSpPr>
          <p:cNvPr id="16" name="TextBox 16"/>
          <p:cNvSpPr txBox="1"/>
          <p:nvPr/>
        </p:nvSpPr>
        <p:spPr>
          <a:xfrm>
            <a:off x="1209077" y="1308919"/>
            <a:ext cx="8505442"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3.THAO TÁC TỆP</a:t>
            </a:r>
          </a:p>
        </p:txBody>
      </p:sp>
      <p:sp>
        <p:nvSpPr>
          <p:cNvPr id="17" name="TextBox 17"/>
          <p:cNvSpPr txBox="1"/>
          <p:nvPr/>
        </p:nvSpPr>
        <p:spPr>
          <a:xfrm>
            <a:off x="2245269" y="4471072"/>
            <a:ext cx="12388705" cy="830961"/>
          </a:xfrm>
          <a:prstGeom prst="rect">
            <a:avLst/>
          </a:prstGeom>
        </p:spPr>
        <p:txBody>
          <a:bodyPr lIns="0" tIns="0" rIns="0" bIns="0" rtlCol="0" anchor="t">
            <a:spAutoFit/>
          </a:bodyPr>
          <a:lstStyle/>
          <a:p>
            <a:pPr>
              <a:lnSpc>
                <a:spcPts val="3311"/>
              </a:lnSpc>
            </a:pPr>
            <a:r>
              <a:rPr lang="en-US" sz="2400" spc="235">
                <a:solidFill>
                  <a:srgbClr val="231F20"/>
                </a:solidFill>
                <a:latin typeface="Open Sauce"/>
              </a:rPr>
              <a:t>VD:</a:t>
            </a:r>
          </a:p>
          <a:p>
            <a:pPr marL="0" lvl="0" indent="0" algn="l">
              <a:lnSpc>
                <a:spcPts val="3311"/>
              </a:lnSpc>
              <a:spcBef>
                <a:spcPct val="0"/>
              </a:spcBef>
            </a:pPr>
            <a:endParaRPr lang="en-US" sz="2400" spc="235">
              <a:solidFill>
                <a:srgbClr val="231F20"/>
              </a:solidFill>
              <a:latin typeface="Open Sauce"/>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3261333"/>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41040"/>
                  </a:srgbClr>
                </a:gs>
                <a:gs pos="33333">
                  <a:srgbClr val="B4B4B4">
                    <a:alpha val="47025"/>
                  </a:srgbClr>
                </a:gs>
                <a:gs pos="66667">
                  <a:srgbClr val="EEEEEE">
                    <a:alpha val="40185"/>
                  </a:srgbClr>
                </a:gs>
                <a:gs pos="100000">
                  <a:srgbClr val="FBFBFB">
                    <a:alpha val="1254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6235092"/>
            <a:ext cx="18270100" cy="7467944"/>
          </a:xfrm>
          <a:custGeom>
            <a:avLst/>
            <a:gdLst/>
            <a:ahLst/>
            <a:cxnLst/>
            <a:rect l="l" t="t" r="r" b="b"/>
            <a:pathLst>
              <a:path w="18270100" h="7467944">
                <a:moveTo>
                  <a:pt x="0" y="0"/>
                </a:moveTo>
                <a:lnTo>
                  <a:pt x="18270100" y="0"/>
                </a:lnTo>
                <a:lnTo>
                  <a:pt x="18270100" y="7467944"/>
                </a:lnTo>
                <a:lnTo>
                  <a:pt x="0" y="7467944"/>
                </a:lnTo>
                <a:lnTo>
                  <a:pt x="0" y="0"/>
                </a:lnTo>
                <a:close/>
              </a:path>
            </a:pathLst>
          </a:custGeom>
          <a:blipFill>
            <a:blip r:embed="rId3"/>
            <a:stretch>
              <a:fillRect t="-31574" b="-31574"/>
            </a:stretch>
          </a:blipFill>
        </p:spPr>
        <p:txBody>
          <a:bodyPr/>
          <a:lstStyle/>
          <a:p>
            <a:endParaRPr lang="en-US"/>
          </a:p>
        </p:txBody>
      </p:sp>
      <p:grpSp>
        <p:nvGrpSpPr>
          <p:cNvPr id="7" name="Group 7"/>
          <p:cNvGrpSpPr/>
          <p:nvPr/>
        </p:nvGrpSpPr>
        <p:grpSpPr>
          <a:xfrm>
            <a:off x="1739474" y="4031724"/>
            <a:ext cx="4595005" cy="3573491"/>
            <a:chOff x="0" y="0"/>
            <a:chExt cx="1210207" cy="941166"/>
          </a:xfrm>
        </p:grpSpPr>
        <p:sp>
          <p:nvSpPr>
            <p:cNvPr id="8" name="Freeform 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9" name="TextBox 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954088" y="1640882"/>
            <a:ext cx="12403074" cy="1822317"/>
          </a:xfrm>
          <a:prstGeom prst="rect">
            <a:avLst/>
          </a:prstGeom>
        </p:spPr>
        <p:txBody>
          <a:bodyPr lIns="0" tIns="0" rIns="0" bIns="0" rtlCol="0" anchor="t">
            <a:spAutoFit/>
          </a:bodyPr>
          <a:lstStyle/>
          <a:p>
            <a:pPr marL="0" lvl="0" indent="0" algn="ctr">
              <a:lnSpc>
                <a:spcPts val="7291"/>
              </a:lnSpc>
              <a:spcBef>
                <a:spcPct val="0"/>
              </a:spcBef>
            </a:pPr>
            <a:r>
              <a:rPr lang="en-US" sz="5283" spc="184">
                <a:solidFill>
                  <a:srgbClr val="010101"/>
                </a:solidFill>
                <a:latin typeface="Sigmar One"/>
              </a:rPr>
              <a:t>CẢM ƠN THẦY VÀ CÁC BẠN ĐÃ THEO DÕI</a:t>
            </a:r>
          </a:p>
        </p:txBody>
      </p:sp>
      <p:grpSp>
        <p:nvGrpSpPr>
          <p:cNvPr id="11" name="Group 11"/>
          <p:cNvGrpSpPr/>
          <p:nvPr/>
        </p:nvGrpSpPr>
        <p:grpSpPr>
          <a:xfrm>
            <a:off x="2954088" y="3875355"/>
            <a:ext cx="157787" cy="156369"/>
            <a:chOff x="0" y="0"/>
            <a:chExt cx="320400" cy="317520"/>
          </a:xfrm>
        </p:grpSpPr>
        <p:sp>
          <p:nvSpPr>
            <p:cNvPr id="12" name="Freeform 12"/>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txBody>
            <a:bodyPr/>
            <a:lstStyle/>
            <a:p>
              <a:endParaRPr lang="en-US"/>
            </a:p>
          </p:txBody>
        </p:sp>
      </p:grpSp>
      <p:grpSp>
        <p:nvGrpSpPr>
          <p:cNvPr id="13" name="Group 13"/>
          <p:cNvGrpSpPr/>
          <p:nvPr/>
        </p:nvGrpSpPr>
        <p:grpSpPr>
          <a:xfrm>
            <a:off x="1981480" y="3875355"/>
            <a:ext cx="1047779" cy="1124013"/>
            <a:chOff x="0" y="0"/>
            <a:chExt cx="2127600" cy="2282400"/>
          </a:xfrm>
        </p:grpSpPr>
        <p:sp>
          <p:nvSpPr>
            <p:cNvPr id="14" name="Freeform 14"/>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15" name="TextBox 15"/>
          <p:cNvSpPr txBox="1"/>
          <p:nvPr/>
        </p:nvSpPr>
        <p:spPr>
          <a:xfrm>
            <a:off x="3211520" y="4255348"/>
            <a:ext cx="2745392" cy="358174"/>
          </a:xfrm>
          <a:prstGeom prst="rect">
            <a:avLst/>
          </a:prstGeom>
        </p:spPr>
        <p:txBody>
          <a:bodyPr lIns="0" tIns="0" rIns="0" bIns="0" rtlCol="0" anchor="t">
            <a:spAutoFit/>
          </a:bodyPr>
          <a:lstStyle/>
          <a:p>
            <a:pPr marL="0" lvl="1" indent="0" algn="l">
              <a:lnSpc>
                <a:spcPts val="2992"/>
              </a:lnSpc>
              <a:spcBef>
                <a:spcPct val="0"/>
              </a:spcBef>
            </a:pPr>
            <a:r>
              <a:rPr lang="en-US" sz="2168" spc="212">
                <a:solidFill>
                  <a:srgbClr val="000000"/>
                </a:solidFill>
                <a:latin typeface="Montserrat Classic Bold"/>
              </a:rPr>
              <a:t>Bài 1</a:t>
            </a:r>
          </a:p>
        </p:txBody>
      </p:sp>
      <p:sp>
        <p:nvSpPr>
          <p:cNvPr id="16" name="TextBox 16"/>
          <p:cNvSpPr txBox="1"/>
          <p:nvPr/>
        </p:nvSpPr>
        <p:spPr>
          <a:xfrm>
            <a:off x="2238871" y="5176674"/>
            <a:ext cx="3596210" cy="2078736"/>
          </a:xfrm>
          <a:prstGeom prst="rect">
            <a:avLst/>
          </a:prstGeom>
        </p:spPr>
        <p:txBody>
          <a:bodyPr lIns="0" tIns="0" rIns="0" bIns="0" rtlCol="0" anchor="t">
            <a:spAutoFit/>
          </a:bodyPr>
          <a:lstStyle/>
          <a:p>
            <a:pPr>
              <a:lnSpc>
                <a:spcPts val="3311"/>
              </a:lnSpc>
            </a:pPr>
            <a:r>
              <a:rPr lang="en-US" sz="2400" spc="235">
                <a:solidFill>
                  <a:srgbClr val="000000"/>
                </a:solidFill>
                <a:latin typeface="Montserrat Light"/>
              </a:rPr>
              <a:t>- Định nghĩa lớp</a:t>
            </a:r>
          </a:p>
          <a:p>
            <a:pPr>
              <a:lnSpc>
                <a:spcPts val="3311"/>
              </a:lnSpc>
            </a:pPr>
            <a:r>
              <a:rPr lang="en-US" sz="2400" spc="235">
                <a:solidFill>
                  <a:srgbClr val="000000"/>
                </a:solidFill>
                <a:latin typeface="Montserrat Light"/>
              </a:rPr>
              <a:t>- Kế thừa</a:t>
            </a:r>
          </a:p>
          <a:p>
            <a:pPr>
              <a:lnSpc>
                <a:spcPts val="3311"/>
              </a:lnSpc>
            </a:pPr>
            <a:r>
              <a:rPr lang="en-US" sz="2400" spc="235">
                <a:solidFill>
                  <a:srgbClr val="000000"/>
                </a:solidFill>
                <a:latin typeface="Montserrat Light"/>
              </a:rPr>
              <a:t>- Trừu tượng</a:t>
            </a:r>
          </a:p>
          <a:p>
            <a:pPr>
              <a:lnSpc>
                <a:spcPts val="3311"/>
              </a:lnSpc>
            </a:pPr>
            <a:r>
              <a:rPr lang="en-US" sz="2400" spc="235">
                <a:solidFill>
                  <a:srgbClr val="000000"/>
                </a:solidFill>
                <a:latin typeface="Montserrat Light"/>
              </a:rPr>
              <a:t>- Giao diện (Interface)</a:t>
            </a:r>
          </a:p>
        </p:txBody>
      </p:sp>
      <p:grpSp>
        <p:nvGrpSpPr>
          <p:cNvPr id="17" name="Group 17"/>
          <p:cNvGrpSpPr/>
          <p:nvPr/>
        </p:nvGrpSpPr>
        <p:grpSpPr>
          <a:xfrm>
            <a:off x="6844166" y="4031724"/>
            <a:ext cx="4595005" cy="3573491"/>
            <a:chOff x="0" y="0"/>
            <a:chExt cx="1210207" cy="941166"/>
          </a:xfrm>
        </p:grpSpPr>
        <p:sp>
          <p:nvSpPr>
            <p:cNvPr id="18" name="Freeform 18"/>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19" name="TextBox 19"/>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0" name="Group 20"/>
          <p:cNvGrpSpPr/>
          <p:nvPr/>
        </p:nvGrpSpPr>
        <p:grpSpPr>
          <a:xfrm>
            <a:off x="8058780" y="3875355"/>
            <a:ext cx="157787" cy="156369"/>
            <a:chOff x="0" y="0"/>
            <a:chExt cx="320400" cy="317520"/>
          </a:xfrm>
        </p:grpSpPr>
        <p:sp>
          <p:nvSpPr>
            <p:cNvPr id="21" name="Freeform 21"/>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txBody>
            <a:bodyPr/>
            <a:lstStyle/>
            <a:p>
              <a:endParaRPr lang="en-US"/>
            </a:p>
          </p:txBody>
        </p:sp>
      </p:grpSp>
      <p:grpSp>
        <p:nvGrpSpPr>
          <p:cNvPr id="22" name="Group 22"/>
          <p:cNvGrpSpPr/>
          <p:nvPr/>
        </p:nvGrpSpPr>
        <p:grpSpPr>
          <a:xfrm>
            <a:off x="7086172" y="3875355"/>
            <a:ext cx="1047779" cy="1124013"/>
            <a:chOff x="0" y="0"/>
            <a:chExt cx="2127600" cy="2282400"/>
          </a:xfrm>
        </p:grpSpPr>
        <p:sp>
          <p:nvSpPr>
            <p:cNvPr id="23" name="Freeform 23"/>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24" name="TextBox 24"/>
          <p:cNvSpPr txBox="1"/>
          <p:nvPr/>
        </p:nvSpPr>
        <p:spPr>
          <a:xfrm>
            <a:off x="8316212" y="4255348"/>
            <a:ext cx="2745392" cy="358174"/>
          </a:xfrm>
          <a:prstGeom prst="rect">
            <a:avLst/>
          </a:prstGeom>
        </p:spPr>
        <p:txBody>
          <a:bodyPr lIns="0" tIns="0" rIns="0" bIns="0" rtlCol="0" anchor="t">
            <a:spAutoFit/>
          </a:bodyPr>
          <a:lstStyle/>
          <a:p>
            <a:pPr marL="0" lvl="1" indent="0" algn="l">
              <a:lnSpc>
                <a:spcPts val="2992"/>
              </a:lnSpc>
              <a:spcBef>
                <a:spcPct val="0"/>
              </a:spcBef>
            </a:pPr>
            <a:r>
              <a:rPr lang="en-US" sz="2168" spc="212">
                <a:solidFill>
                  <a:srgbClr val="000000"/>
                </a:solidFill>
                <a:latin typeface="Montserrat Classic Bold"/>
              </a:rPr>
              <a:t>Bài 2</a:t>
            </a:r>
          </a:p>
        </p:txBody>
      </p:sp>
      <p:sp>
        <p:nvSpPr>
          <p:cNvPr id="25" name="TextBox 25"/>
          <p:cNvSpPr txBox="1"/>
          <p:nvPr/>
        </p:nvSpPr>
        <p:spPr>
          <a:xfrm>
            <a:off x="7315994" y="5370843"/>
            <a:ext cx="3679262" cy="1240536"/>
          </a:xfrm>
          <a:prstGeom prst="rect">
            <a:avLst/>
          </a:prstGeom>
        </p:spPr>
        <p:txBody>
          <a:bodyPr lIns="0" tIns="0" rIns="0" bIns="0" rtlCol="0" anchor="t">
            <a:spAutoFit/>
          </a:bodyPr>
          <a:lstStyle/>
          <a:p>
            <a:pPr>
              <a:lnSpc>
                <a:spcPts val="3311"/>
              </a:lnSpc>
            </a:pPr>
            <a:r>
              <a:rPr lang="en-US" sz="2400" spc="235">
                <a:solidFill>
                  <a:srgbClr val="000000"/>
                </a:solidFill>
                <a:latin typeface="Montserrat Light"/>
              </a:rPr>
              <a:t>Xử lý ngoại lệ, I/O theo luồng và thao tác tệp</a:t>
            </a:r>
          </a:p>
        </p:txBody>
      </p:sp>
      <p:grpSp>
        <p:nvGrpSpPr>
          <p:cNvPr id="26" name="Group 26"/>
          <p:cNvGrpSpPr/>
          <p:nvPr/>
        </p:nvGrpSpPr>
        <p:grpSpPr>
          <a:xfrm>
            <a:off x="11953521" y="4031724"/>
            <a:ext cx="4595005" cy="3573491"/>
            <a:chOff x="0" y="0"/>
            <a:chExt cx="1210207" cy="941166"/>
          </a:xfrm>
        </p:grpSpPr>
        <p:sp>
          <p:nvSpPr>
            <p:cNvPr id="27" name="Freeform 27"/>
            <p:cNvSpPr/>
            <p:nvPr/>
          </p:nvSpPr>
          <p:spPr>
            <a:xfrm>
              <a:off x="0" y="0"/>
              <a:ext cx="1210207" cy="941166"/>
            </a:xfrm>
            <a:custGeom>
              <a:avLst/>
              <a:gdLst/>
              <a:ahLst/>
              <a:cxnLst/>
              <a:rect l="l" t="t" r="r" b="b"/>
              <a:pathLst>
                <a:path w="1210207" h="941166">
                  <a:moveTo>
                    <a:pt x="33697" y="0"/>
                  </a:moveTo>
                  <a:lnTo>
                    <a:pt x="1176510" y="0"/>
                  </a:lnTo>
                  <a:cubicBezTo>
                    <a:pt x="1195120" y="0"/>
                    <a:pt x="1210207" y="15087"/>
                    <a:pt x="1210207" y="33697"/>
                  </a:cubicBezTo>
                  <a:lnTo>
                    <a:pt x="1210207" y="907469"/>
                  </a:lnTo>
                  <a:cubicBezTo>
                    <a:pt x="1210207" y="916406"/>
                    <a:pt x="1206657" y="924977"/>
                    <a:pt x="1200337" y="931297"/>
                  </a:cubicBezTo>
                  <a:cubicBezTo>
                    <a:pt x="1194018" y="937616"/>
                    <a:pt x="1185447" y="941166"/>
                    <a:pt x="1176510" y="941166"/>
                  </a:cubicBezTo>
                  <a:lnTo>
                    <a:pt x="33697" y="941166"/>
                  </a:lnTo>
                  <a:cubicBezTo>
                    <a:pt x="24760" y="941166"/>
                    <a:pt x="16189" y="937616"/>
                    <a:pt x="9870" y="931297"/>
                  </a:cubicBezTo>
                  <a:cubicBezTo>
                    <a:pt x="3550" y="924977"/>
                    <a:pt x="0" y="916406"/>
                    <a:pt x="0" y="907469"/>
                  </a:cubicBezTo>
                  <a:lnTo>
                    <a:pt x="0" y="33697"/>
                  </a:lnTo>
                  <a:cubicBezTo>
                    <a:pt x="0" y="24760"/>
                    <a:pt x="3550" y="16189"/>
                    <a:pt x="9870" y="9870"/>
                  </a:cubicBezTo>
                  <a:cubicBezTo>
                    <a:pt x="16189" y="3550"/>
                    <a:pt x="24760" y="0"/>
                    <a:pt x="33697" y="0"/>
                  </a:cubicBezTo>
                  <a:close/>
                </a:path>
              </a:pathLst>
            </a:custGeom>
            <a:solidFill>
              <a:srgbClr val="FFFFFF"/>
            </a:solidFill>
            <a:ln w="38100" cap="sq">
              <a:solidFill>
                <a:srgbClr val="363636"/>
              </a:solidFill>
              <a:prstDash val="solid"/>
              <a:miter/>
            </a:ln>
          </p:spPr>
          <p:txBody>
            <a:bodyPr/>
            <a:lstStyle/>
            <a:p>
              <a:endParaRPr lang="en-US"/>
            </a:p>
          </p:txBody>
        </p:sp>
        <p:sp>
          <p:nvSpPr>
            <p:cNvPr id="28" name="TextBox 28"/>
            <p:cNvSpPr txBox="1"/>
            <p:nvPr/>
          </p:nvSpPr>
          <p:spPr>
            <a:xfrm>
              <a:off x="0" y="-19050"/>
              <a:ext cx="1210207" cy="960216"/>
            </a:xfrm>
            <a:prstGeom prst="rect">
              <a:avLst/>
            </a:prstGeom>
          </p:spPr>
          <p:txBody>
            <a:bodyPr lIns="50800" tIns="50800" rIns="50800" bIns="50800" rtlCol="0" anchor="ctr"/>
            <a:lstStyle/>
            <a:p>
              <a:pPr algn="ctr">
                <a:lnSpc>
                  <a:spcPts val="2859"/>
                </a:lnSpc>
              </a:pPr>
              <a:endParaRPr/>
            </a:p>
          </p:txBody>
        </p:sp>
      </p:grpSp>
      <p:grpSp>
        <p:nvGrpSpPr>
          <p:cNvPr id="29" name="Group 29"/>
          <p:cNvGrpSpPr/>
          <p:nvPr/>
        </p:nvGrpSpPr>
        <p:grpSpPr>
          <a:xfrm>
            <a:off x="13168135" y="3875355"/>
            <a:ext cx="157787" cy="156369"/>
            <a:chOff x="0" y="0"/>
            <a:chExt cx="320400" cy="317520"/>
          </a:xfrm>
        </p:grpSpPr>
        <p:sp>
          <p:nvSpPr>
            <p:cNvPr id="30" name="Freeform 30"/>
            <p:cNvSpPr/>
            <p:nvPr/>
          </p:nvSpPr>
          <p:spPr>
            <a:xfrm>
              <a:off x="0" y="0"/>
              <a:ext cx="320421" cy="329184"/>
            </a:xfrm>
            <a:custGeom>
              <a:avLst/>
              <a:gdLst/>
              <a:ahLst/>
              <a:cxnLst/>
              <a:rect l="l" t="t" r="r" b="b"/>
              <a:pathLst>
                <a:path w="320421" h="329184">
                  <a:moveTo>
                    <a:pt x="320421" y="329184"/>
                  </a:moveTo>
                  <a:lnTo>
                    <a:pt x="0" y="329184"/>
                  </a:lnTo>
                  <a:lnTo>
                    <a:pt x="0" y="158750"/>
                  </a:lnTo>
                  <a:cubicBezTo>
                    <a:pt x="0" y="70866"/>
                    <a:pt x="71501" y="0"/>
                    <a:pt x="160147" y="0"/>
                  </a:cubicBezTo>
                  <a:cubicBezTo>
                    <a:pt x="248793" y="0"/>
                    <a:pt x="320421" y="70866"/>
                    <a:pt x="320421" y="158750"/>
                  </a:cubicBezTo>
                  <a:lnTo>
                    <a:pt x="320421" y="329184"/>
                  </a:lnTo>
                  <a:close/>
                </a:path>
              </a:pathLst>
            </a:custGeom>
            <a:solidFill>
              <a:srgbClr val="040506"/>
            </a:solidFill>
          </p:spPr>
          <p:txBody>
            <a:bodyPr/>
            <a:lstStyle/>
            <a:p>
              <a:endParaRPr lang="en-US"/>
            </a:p>
          </p:txBody>
        </p:sp>
      </p:grpSp>
      <p:grpSp>
        <p:nvGrpSpPr>
          <p:cNvPr id="31" name="Group 31"/>
          <p:cNvGrpSpPr/>
          <p:nvPr/>
        </p:nvGrpSpPr>
        <p:grpSpPr>
          <a:xfrm>
            <a:off x="12195527" y="3875355"/>
            <a:ext cx="1047779" cy="1124013"/>
            <a:chOff x="0" y="0"/>
            <a:chExt cx="2127600" cy="2282400"/>
          </a:xfrm>
        </p:grpSpPr>
        <p:sp>
          <p:nvSpPr>
            <p:cNvPr id="32" name="Freeform 32"/>
            <p:cNvSpPr/>
            <p:nvPr/>
          </p:nvSpPr>
          <p:spPr>
            <a:xfrm>
              <a:off x="0" y="0"/>
              <a:ext cx="2136648" cy="2334387"/>
            </a:xfrm>
            <a:custGeom>
              <a:avLst/>
              <a:gdLst/>
              <a:ahLst/>
              <a:cxnLst/>
              <a:rect l="l" t="t" r="r" b="b"/>
              <a:pathLst>
                <a:path w="2136648" h="2334387">
                  <a:moveTo>
                    <a:pt x="1983994" y="0"/>
                  </a:moveTo>
                  <a:lnTo>
                    <a:pt x="144145" y="0"/>
                  </a:lnTo>
                  <a:cubicBezTo>
                    <a:pt x="64389" y="0"/>
                    <a:pt x="0" y="64262"/>
                    <a:pt x="0" y="143891"/>
                  </a:cubicBezTo>
                  <a:lnTo>
                    <a:pt x="0" y="2334387"/>
                  </a:lnTo>
                  <a:lnTo>
                    <a:pt x="991997" y="1949577"/>
                  </a:lnTo>
                  <a:lnTo>
                    <a:pt x="1983994" y="2334387"/>
                  </a:lnTo>
                  <a:lnTo>
                    <a:pt x="1983994" y="152400"/>
                  </a:lnTo>
                  <a:cubicBezTo>
                    <a:pt x="1983994" y="67945"/>
                    <a:pt x="2052574" y="0"/>
                    <a:pt x="2136648" y="0"/>
                  </a:cubicBezTo>
                  <a:lnTo>
                    <a:pt x="1983994" y="0"/>
                  </a:lnTo>
                  <a:close/>
                </a:path>
              </a:pathLst>
            </a:custGeom>
            <a:solidFill>
              <a:srgbClr val="363636"/>
            </a:solidFill>
          </p:spPr>
          <p:txBody>
            <a:bodyPr/>
            <a:lstStyle/>
            <a:p>
              <a:endParaRPr lang="en-US"/>
            </a:p>
          </p:txBody>
        </p:sp>
      </p:grpSp>
      <p:sp>
        <p:nvSpPr>
          <p:cNvPr id="33" name="TextBox 33"/>
          <p:cNvSpPr txBox="1"/>
          <p:nvPr/>
        </p:nvSpPr>
        <p:spPr>
          <a:xfrm>
            <a:off x="13425567" y="4255348"/>
            <a:ext cx="2745392" cy="358174"/>
          </a:xfrm>
          <a:prstGeom prst="rect">
            <a:avLst/>
          </a:prstGeom>
        </p:spPr>
        <p:txBody>
          <a:bodyPr lIns="0" tIns="0" rIns="0" bIns="0" rtlCol="0" anchor="t">
            <a:spAutoFit/>
          </a:bodyPr>
          <a:lstStyle/>
          <a:p>
            <a:pPr marL="0" lvl="1" indent="0" algn="l">
              <a:lnSpc>
                <a:spcPts val="2992"/>
              </a:lnSpc>
              <a:spcBef>
                <a:spcPct val="0"/>
              </a:spcBef>
            </a:pPr>
            <a:r>
              <a:rPr lang="en-US" sz="2168" spc="212">
                <a:solidFill>
                  <a:srgbClr val="000000"/>
                </a:solidFill>
                <a:latin typeface="Montserrat Classic Bold"/>
              </a:rPr>
              <a:t>Bài 3</a:t>
            </a:r>
          </a:p>
        </p:txBody>
      </p:sp>
      <p:sp>
        <p:nvSpPr>
          <p:cNvPr id="34" name="Freeform 34"/>
          <p:cNvSpPr/>
          <p:nvPr/>
        </p:nvSpPr>
        <p:spPr>
          <a:xfrm>
            <a:off x="13624891" y="5214774"/>
            <a:ext cx="1252265" cy="1929164"/>
          </a:xfrm>
          <a:custGeom>
            <a:avLst/>
            <a:gdLst/>
            <a:ahLst/>
            <a:cxnLst/>
            <a:rect l="l" t="t" r="r" b="b"/>
            <a:pathLst>
              <a:path w="1252265" h="1929164">
                <a:moveTo>
                  <a:pt x="0" y="0"/>
                </a:moveTo>
                <a:lnTo>
                  <a:pt x="1252265" y="0"/>
                </a:lnTo>
                <a:lnTo>
                  <a:pt x="1252265" y="1929165"/>
                </a:lnTo>
                <a:lnTo>
                  <a:pt x="0" y="19291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95867"/>
          </a:xfrm>
          <a:prstGeom prst="rect">
            <a:avLst/>
          </a:prstGeom>
        </p:spPr>
        <p:txBody>
          <a:bodyPr lIns="0" tIns="0" rIns="0" bIns="0" rtlCol="0" anchor="t">
            <a:spAutoFit/>
          </a:bodyPr>
          <a:lstStyle/>
          <a:p>
            <a:pPr algn="ctr">
              <a:lnSpc>
                <a:spcPts val="13774"/>
              </a:lnSpc>
            </a:pPr>
            <a:r>
              <a:rPr lang="en-US" sz="9981" spc="79">
                <a:solidFill>
                  <a:srgbClr val="FF0000"/>
                </a:solidFill>
                <a:latin typeface="Archivo Black"/>
              </a:rPr>
              <a:t>THÀNH VIÊN</a:t>
            </a:r>
          </a:p>
        </p:txBody>
      </p:sp>
      <p:sp>
        <p:nvSpPr>
          <p:cNvPr id="8" name="TextBox 8"/>
          <p:cNvSpPr txBox="1"/>
          <p:nvPr/>
        </p:nvSpPr>
        <p:spPr>
          <a:xfrm>
            <a:off x="1321347" y="7128198"/>
            <a:ext cx="4636626" cy="964692"/>
          </a:xfrm>
          <a:prstGeom prst="rect">
            <a:avLst/>
          </a:prstGeom>
        </p:spPr>
        <p:txBody>
          <a:bodyPr lIns="0" tIns="0" rIns="0" bIns="0" rtlCol="0" anchor="t">
            <a:spAutoFit/>
          </a:bodyPr>
          <a:lstStyle/>
          <a:p>
            <a:pPr algn="ctr">
              <a:lnSpc>
                <a:spcPts val="3863"/>
              </a:lnSpc>
            </a:pPr>
            <a:r>
              <a:rPr lang="en-US" sz="2799" b="1" spc="148">
                <a:solidFill>
                  <a:srgbClr val="231F20"/>
                </a:solidFill>
                <a:latin typeface="Times New Roman" panose="02020603050405020304" pitchFamily="18" charset="0"/>
                <a:cs typeface="Times New Roman" panose="02020603050405020304" pitchFamily="18" charset="0"/>
              </a:rPr>
              <a:t>NGUYỄN TIẾN TÚ ANH</a:t>
            </a:r>
          </a:p>
          <a:p>
            <a:pPr marL="0" lvl="0" indent="0" algn="ctr">
              <a:lnSpc>
                <a:spcPts val="3863"/>
              </a:lnSpc>
              <a:spcBef>
                <a:spcPct val="0"/>
              </a:spcBef>
            </a:pPr>
            <a:endParaRPr lang="en-US" sz="2799" b="1" spc="148">
              <a:solidFill>
                <a:srgbClr val="231F20"/>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2486249" y="7674342"/>
            <a:ext cx="2306821" cy="358002"/>
          </a:xfrm>
          <a:prstGeom prst="rect">
            <a:avLst/>
          </a:prstGeom>
        </p:spPr>
        <p:txBody>
          <a:bodyPr lIns="0" tIns="0" rIns="0" bIns="0" rtlCol="0" anchor="t">
            <a:spAutoFit/>
          </a:bodyPr>
          <a:lstStyle/>
          <a:p>
            <a:pPr algn="ctr">
              <a:lnSpc>
                <a:spcPts val="2928"/>
              </a:lnSpc>
            </a:pPr>
            <a:r>
              <a:rPr lang="en-US" sz="2122" spc="207">
                <a:solidFill>
                  <a:srgbClr val="231F20"/>
                </a:solidFill>
                <a:latin typeface="Montserrat Light"/>
              </a:rPr>
              <a:t>Thành viên</a:t>
            </a:r>
          </a:p>
        </p:txBody>
      </p:sp>
      <p:sp>
        <p:nvSpPr>
          <p:cNvPr id="10" name="TextBox 10"/>
          <p:cNvSpPr txBox="1"/>
          <p:nvPr/>
        </p:nvSpPr>
        <p:spPr>
          <a:xfrm>
            <a:off x="7726679" y="7610544"/>
            <a:ext cx="2743420" cy="418548"/>
          </a:xfrm>
          <a:prstGeom prst="rect">
            <a:avLst/>
          </a:prstGeom>
        </p:spPr>
        <p:txBody>
          <a:bodyPr lIns="0" tIns="0" rIns="0" bIns="0" rtlCol="0" anchor="t">
            <a:spAutoFit/>
          </a:bodyPr>
          <a:lstStyle/>
          <a:p>
            <a:pPr algn="ctr">
              <a:lnSpc>
                <a:spcPts val="3483"/>
              </a:lnSpc>
            </a:pPr>
            <a:r>
              <a:rPr lang="en-US" sz="2524" spc="247">
                <a:solidFill>
                  <a:srgbClr val="231F20"/>
                </a:solidFill>
                <a:latin typeface="Montserrat Light"/>
              </a:rPr>
              <a:t>Nhóm trưởng</a:t>
            </a:r>
          </a:p>
        </p:txBody>
      </p:sp>
      <p:sp>
        <p:nvSpPr>
          <p:cNvPr id="11" name="TextBox 11"/>
          <p:cNvSpPr txBox="1"/>
          <p:nvPr/>
        </p:nvSpPr>
        <p:spPr>
          <a:xfrm>
            <a:off x="12424260" y="7137723"/>
            <a:ext cx="4636626" cy="955167"/>
          </a:xfrm>
          <a:prstGeom prst="rect">
            <a:avLst/>
          </a:prstGeom>
        </p:spPr>
        <p:txBody>
          <a:bodyPr lIns="0" tIns="0" rIns="0" bIns="0" rtlCol="0" anchor="t">
            <a:spAutoFit/>
          </a:bodyPr>
          <a:lstStyle/>
          <a:p>
            <a:pPr algn="ctr">
              <a:lnSpc>
                <a:spcPts val="3863"/>
              </a:lnSpc>
            </a:pPr>
            <a:r>
              <a:rPr lang="en-US" sz="2799" b="1" spc="148">
                <a:solidFill>
                  <a:srgbClr val="231F20"/>
                </a:solidFill>
                <a:latin typeface="Times New Roman" panose="02020603050405020304" pitchFamily="18" charset="0"/>
                <a:cs typeface="Times New Roman" panose="02020603050405020304" pitchFamily="18" charset="0"/>
              </a:rPr>
              <a:t>NGUYỄN THÁI PHÚC</a:t>
            </a:r>
          </a:p>
          <a:p>
            <a:pPr marL="0" lvl="0" indent="0" algn="ctr">
              <a:lnSpc>
                <a:spcPts val="3863"/>
              </a:lnSpc>
              <a:spcBef>
                <a:spcPct val="0"/>
              </a:spcBef>
            </a:pPr>
            <a:endParaRPr lang="en-US" sz="2799" b="1" spc="148">
              <a:solidFill>
                <a:srgbClr val="231F20"/>
              </a:solidFill>
              <a:latin typeface="Times New Roman" panose="02020603050405020304" pitchFamily="18" charset="0"/>
              <a:cs typeface="Times New Roman" panose="02020603050405020304" pitchFamily="18" charset="0"/>
            </a:endParaRPr>
          </a:p>
        </p:txBody>
      </p:sp>
      <p:sp>
        <p:nvSpPr>
          <p:cNvPr id="12" name="TextBox 12"/>
          <p:cNvSpPr txBox="1"/>
          <p:nvPr/>
        </p:nvSpPr>
        <p:spPr>
          <a:xfrm>
            <a:off x="13589162" y="7648526"/>
            <a:ext cx="2306821" cy="358002"/>
          </a:xfrm>
          <a:prstGeom prst="rect">
            <a:avLst/>
          </a:prstGeom>
        </p:spPr>
        <p:txBody>
          <a:bodyPr lIns="0" tIns="0" rIns="0" bIns="0" rtlCol="0" anchor="t">
            <a:spAutoFit/>
          </a:bodyPr>
          <a:lstStyle/>
          <a:p>
            <a:pPr algn="ctr">
              <a:lnSpc>
                <a:spcPts val="2928"/>
              </a:lnSpc>
            </a:pPr>
            <a:r>
              <a:rPr lang="en-US" sz="2122" spc="207">
                <a:solidFill>
                  <a:srgbClr val="231F20"/>
                </a:solidFill>
                <a:latin typeface="Montserrat Light"/>
              </a:rPr>
              <a:t>Thành viên</a:t>
            </a:r>
          </a:p>
        </p:txBody>
      </p:sp>
      <p:sp>
        <p:nvSpPr>
          <p:cNvPr id="13" name="TextBox 13"/>
          <p:cNvSpPr txBox="1"/>
          <p:nvPr/>
        </p:nvSpPr>
        <p:spPr>
          <a:xfrm>
            <a:off x="6825687" y="7128198"/>
            <a:ext cx="4636626" cy="459228"/>
          </a:xfrm>
          <a:prstGeom prst="rect">
            <a:avLst/>
          </a:prstGeom>
        </p:spPr>
        <p:txBody>
          <a:bodyPr lIns="0" tIns="0" rIns="0" bIns="0" rtlCol="0" anchor="t">
            <a:spAutoFit/>
          </a:bodyPr>
          <a:lstStyle/>
          <a:p>
            <a:pPr marL="0" lvl="0" indent="0" algn="ctr">
              <a:lnSpc>
                <a:spcPts val="3863"/>
              </a:lnSpc>
              <a:spcBef>
                <a:spcPct val="0"/>
              </a:spcBef>
            </a:pPr>
            <a:r>
              <a:rPr lang="en-US" sz="2799" b="1" spc="148">
                <a:solidFill>
                  <a:srgbClr val="231F20"/>
                </a:solidFill>
                <a:latin typeface="Times New Roman" panose="02020603050405020304" pitchFamily="18" charset="0"/>
                <a:cs typeface="Times New Roman" panose="02020603050405020304" pitchFamily="18" charset="0"/>
              </a:rPr>
              <a:t>ĐỖ THỊ HUYỀN</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rot="5400000">
            <a:off x="8599743" y="-4717334"/>
            <a:ext cx="1088513" cy="18288000"/>
            <a:chOff x="0" y="0"/>
            <a:chExt cx="286687" cy="4816593"/>
          </a:xfrm>
        </p:grpSpPr>
        <p:sp>
          <p:nvSpPr>
            <p:cNvPr id="4" name="Freeform 4"/>
            <p:cNvSpPr/>
            <p:nvPr/>
          </p:nvSpPr>
          <p:spPr>
            <a:xfrm>
              <a:off x="0" y="0"/>
              <a:ext cx="286687" cy="4816592"/>
            </a:xfrm>
            <a:custGeom>
              <a:avLst/>
              <a:gdLst/>
              <a:ahLst/>
              <a:cxnLst/>
              <a:rect l="l" t="t" r="r" b="b"/>
              <a:pathLst>
                <a:path w="286687" h="4816592">
                  <a:moveTo>
                    <a:pt x="0" y="0"/>
                  </a:moveTo>
                  <a:lnTo>
                    <a:pt x="286687" y="0"/>
                  </a:lnTo>
                  <a:lnTo>
                    <a:pt x="286687" y="4816592"/>
                  </a:lnTo>
                  <a:lnTo>
                    <a:pt x="0" y="4816592"/>
                  </a:lnTo>
                  <a:close/>
                </a:path>
              </a:pathLst>
            </a:custGeom>
            <a:gradFill rotWithShape="1">
              <a:gsLst>
                <a:gs pos="0">
                  <a:srgbClr val="696969">
                    <a:alpha val="72000"/>
                  </a:srgbClr>
                </a:gs>
                <a:gs pos="33333">
                  <a:srgbClr val="B4B4B4">
                    <a:alpha val="82500"/>
                  </a:srgbClr>
                </a:gs>
                <a:gs pos="66667">
                  <a:srgbClr val="EEEEEE">
                    <a:alpha val="70500"/>
                  </a:srgbClr>
                </a:gs>
                <a:gs pos="100000">
                  <a:srgbClr val="FBFBFB">
                    <a:alpha val="22000"/>
                  </a:srgbClr>
                </a:gs>
              </a:gsLst>
              <a:lin ang="0"/>
            </a:gradFill>
            <a:ln cap="sq">
              <a:noFill/>
              <a:prstDash val="solid"/>
              <a:miter/>
            </a:ln>
          </p:spPr>
          <p:txBody>
            <a:bodyPr/>
            <a:lstStyle/>
            <a:p>
              <a:endParaRPr lang="en-US"/>
            </a:p>
          </p:txBody>
        </p:sp>
        <p:sp>
          <p:nvSpPr>
            <p:cNvPr id="5" name="TextBox 5"/>
            <p:cNvSpPr txBox="1"/>
            <p:nvPr/>
          </p:nvSpPr>
          <p:spPr>
            <a:xfrm>
              <a:off x="0" y="-19050"/>
              <a:ext cx="286687" cy="4835643"/>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7900" y="0"/>
            <a:ext cx="18270100" cy="4165455"/>
          </a:xfrm>
          <a:custGeom>
            <a:avLst/>
            <a:gdLst/>
            <a:ahLst/>
            <a:cxnLst/>
            <a:rect l="l" t="t" r="r" b="b"/>
            <a:pathLst>
              <a:path w="18270100" h="4165455">
                <a:moveTo>
                  <a:pt x="0" y="0"/>
                </a:moveTo>
                <a:lnTo>
                  <a:pt x="18270100" y="0"/>
                </a:lnTo>
                <a:lnTo>
                  <a:pt x="18270100" y="4165455"/>
                </a:lnTo>
                <a:lnTo>
                  <a:pt x="0" y="4165455"/>
                </a:lnTo>
                <a:lnTo>
                  <a:pt x="0" y="0"/>
                </a:lnTo>
                <a:close/>
              </a:path>
            </a:pathLst>
          </a:custGeom>
          <a:blipFill>
            <a:blip r:embed="rId3"/>
            <a:stretch>
              <a:fillRect t="-90524" b="-101973"/>
            </a:stretch>
          </a:blipFill>
        </p:spPr>
        <p:txBody>
          <a:bodyPr/>
          <a:lstStyle/>
          <a:p>
            <a:endParaRPr lang="en-US"/>
          </a:p>
        </p:txBody>
      </p:sp>
      <p:sp>
        <p:nvSpPr>
          <p:cNvPr id="7" name="TextBox 7"/>
          <p:cNvSpPr txBox="1"/>
          <p:nvPr/>
        </p:nvSpPr>
        <p:spPr>
          <a:xfrm>
            <a:off x="4559819" y="1357867"/>
            <a:ext cx="9168362" cy="1627305"/>
          </a:xfrm>
          <a:prstGeom prst="rect">
            <a:avLst/>
          </a:prstGeom>
        </p:spPr>
        <p:txBody>
          <a:bodyPr lIns="0" tIns="0" rIns="0" bIns="0" rtlCol="0" anchor="t">
            <a:spAutoFit/>
          </a:bodyPr>
          <a:lstStyle/>
          <a:p>
            <a:pPr algn="ctr">
              <a:lnSpc>
                <a:spcPts val="13774"/>
              </a:lnSpc>
            </a:pPr>
            <a:r>
              <a:rPr lang="en-US" sz="9600" b="1" spc="79">
                <a:solidFill>
                  <a:srgbClr val="FF0000"/>
                </a:solidFill>
                <a:latin typeface="Times New Roman" panose="02020603050405020304" pitchFamily="18" charset="0"/>
                <a:cs typeface="Times New Roman" panose="02020603050405020304" pitchFamily="18" charset="0"/>
              </a:rPr>
              <a:t>NỘI DUNG</a:t>
            </a:r>
          </a:p>
        </p:txBody>
      </p:sp>
      <p:sp>
        <p:nvSpPr>
          <p:cNvPr id="8" name="TextBox 8"/>
          <p:cNvSpPr txBox="1"/>
          <p:nvPr/>
        </p:nvSpPr>
        <p:spPr>
          <a:xfrm>
            <a:off x="2719500" y="664697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u="none" strike="noStrike" spc="331">
                <a:solidFill>
                  <a:srgbClr val="231F20"/>
                </a:solidFill>
                <a:latin typeface="Montserrat Classic Bold"/>
              </a:rPr>
              <a:t>01</a:t>
            </a:r>
          </a:p>
        </p:txBody>
      </p:sp>
      <p:sp>
        <p:nvSpPr>
          <p:cNvPr id="9" name="TextBox 9"/>
          <p:cNvSpPr txBox="1"/>
          <p:nvPr/>
        </p:nvSpPr>
        <p:spPr>
          <a:xfrm>
            <a:off x="1852725" y="7848290"/>
            <a:ext cx="3573870" cy="399148"/>
          </a:xfrm>
          <a:prstGeom prst="rect">
            <a:avLst/>
          </a:prstGeom>
        </p:spPr>
        <p:txBody>
          <a:bodyPr wrap="square" lIns="0" tIns="0" rIns="0" bIns="0" rtlCol="0" anchor="t">
            <a:spAutoFit/>
          </a:bodyPr>
          <a:lstStyle/>
          <a:p>
            <a:pPr algn="ctr">
              <a:lnSpc>
                <a:spcPts val="2928"/>
              </a:lnSpc>
            </a:pPr>
            <a:r>
              <a:rPr lang="en-US" sz="4000" b="1" spc="207">
                <a:solidFill>
                  <a:srgbClr val="231F20"/>
                </a:solidFill>
                <a:latin typeface="Times New Roman" panose="02020603050405020304" pitchFamily="18" charset="0"/>
                <a:cs typeface="Times New Roman" panose="02020603050405020304" pitchFamily="18" charset="0"/>
              </a:rPr>
              <a:t>Xử lý ngoại lệ</a:t>
            </a:r>
          </a:p>
        </p:txBody>
      </p:sp>
      <p:sp>
        <p:nvSpPr>
          <p:cNvPr id="10" name="TextBox 10"/>
          <p:cNvSpPr txBox="1"/>
          <p:nvPr/>
        </p:nvSpPr>
        <p:spPr>
          <a:xfrm>
            <a:off x="7997331" y="664697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02</a:t>
            </a:r>
          </a:p>
        </p:txBody>
      </p:sp>
      <p:sp>
        <p:nvSpPr>
          <p:cNvPr id="11" name="TextBox 11"/>
          <p:cNvSpPr txBox="1"/>
          <p:nvPr/>
        </p:nvSpPr>
        <p:spPr>
          <a:xfrm>
            <a:off x="7281778" y="7848290"/>
            <a:ext cx="3808020" cy="456856"/>
          </a:xfrm>
          <a:prstGeom prst="rect">
            <a:avLst/>
          </a:prstGeom>
        </p:spPr>
        <p:txBody>
          <a:bodyPr wrap="square" lIns="0" tIns="0" rIns="0" bIns="0" rtlCol="0" anchor="t">
            <a:spAutoFit/>
          </a:bodyPr>
          <a:lstStyle/>
          <a:p>
            <a:pPr algn="ctr">
              <a:lnSpc>
                <a:spcPts val="3483"/>
              </a:lnSpc>
            </a:pPr>
            <a:r>
              <a:rPr lang="en-US" sz="4000" b="1" spc="247">
                <a:solidFill>
                  <a:srgbClr val="231F20"/>
                </a:solidFill>
                <a:latin typeface="Times New Roman" panose="02020603050405020304" pitchFamily="18" charset="0"/>
                <a:cs typeface="Times New Roman" panose="02020603050405020304" pitchFamily="18" charset="0"/>
              </a:rPr>
              <a:t>I/O theo luồng</a:t>
            </a:r>
          </a:p>
        </p:txBody>
      </p:sp>
      <p:sp>
        <p:nvSpPr>
          <p:cNvPr id="12" name="TextBox 12"/>
          <p:cNvSpPr txBox="1"/>
          <p:nvPr/>
        </p:nvSpPr>
        <p:spPr>
          <a:xfrm>
            <a:off x="13275162" y="6646979"/>
            <a:ext cx="1840320" cy="1048770"/>
          </a:xfrm>
          <a:prstGeom prst="rect">
            <a:avLst/>
          </a:prstGeom>
        </p:spPr>
        <p:txBody>
          <a:bodyPr lIns="0" tIns="0" rIns="0" bIns="0" rtlCol="0" anchor="t">
            <a:spAutoFit/>
          </a:bodyPr>
          <a:lstStyle/>
          <a:p>
            <a:pPr marL="0" lvl="0" indent="0" algn="ctr">
              <a:lnSpc>
                <a:spcPts val="8627"/>
              </a:lnSpc>
              <a:spcBef>
                <a:spcPct val="0"/>
              </a:spcBef>
            </a:pPr>
            <a:r>
              <a:rPr lang="en-US" sz="6251" spc="331">
                <a:solidFill>
                  <a:srgbClr val="231F20"/>
                </a:solidFill>
                <a:latin typeface="Montserrat Classic Bold"/>
              </a:rPr>
              <a:t>03</a:t>
            </a:r>
          </a:p>
        </p:txBody>
      </p:sp>
      <p:sp>
        <p:nvSpPr>
          <p:cNvPr id="13" name="TextBox 13"/>
          <p:cNvSpPr txBox="1"/>
          <p:nvPr/>
        </p:nvSpPr>
        <p:spPr>
          <a:xfrm>
            <a:off x="12823612" y="7778204"/>
            <a:ext cx="2743420" cy="905697"/>
          </a:xfrm>
          <a:prstGeom prst="rect">
            <a:avLst/>
          </a:prstGeom>
        </p:spPr>
        <p:txBody>
          <a:bodyPr lIns="0" tIns="0" rIns="0" bIns="0" rtlCol="0" anchor="t">
            <a:spAutoFit/>
          </a:bodyPr>
          <a:lstStyle/>
          <a:p>
            <a:pPr algn="ctr">
              <a:lnSpc>
                <a:spcPts val="3483"/>
              </a:lnSpc>
            </a:pPr>
            <a:r>
              <a:rPr lang="en-US" sz="4000" spc="247">
                <a:solidFill>
                  <a:srgbClr val="231F20"/>
                </a:solidFill>
                <a:latin typeface="Times New Roman" panose="02020603050405020304" pitchFamily="18" charset="0"/>
                <a:cs typeface="Times New Roman" panose="02020603050405020304" pitchFamily="18" charset="0"/>
              </a:rPr>
              <a:t>Thao tác tệp</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75260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695593" y="3413003"/>
            <a:ext cx="7037922" cy="1450467"/>
          </a:xfrm>
          <a:prstGeom prst="rect">
            <a:avLst/>
          </a:prstGeom>
        </p:spPr>
        <p:txBody>
          <a:bodyPr lIns="0" tIns="0" rIns="0" bIns="0" rtlCol="0" anchor="t">
            <a:spAutoFit/>
          </a:bodyPr>
          <a:lstStyle/>
          <a:p>
            <a:pPr>
              <a:lnSpc>
                <a:spcPts val="3863"/>
              </a:lnSpc>
            </a:pPr>
            <a:r>
              <a:rPr lang="en-US" sz="2799" spc="274">
                <a:latin typeface="Montserrat Light Bold"/>
              </a:rPr>
              <a:t>1.1 Ngoại lệ là gì?</a:t>
            </a:r>
          </a:p>
          <a:p>
            <a:pPr>
              <a:lnSpc>
                <a:spcPts val="3863"/>
              </a:lnSpc>
            </a:pPr>
            <a:endParaRPr lang="en-US" sz="2799" spc="274">
              <a:solidFill>
                <a:srgbClr val="231F20"/>
              </a:solidFill>
              <a:latin typeface="Montserrat Light Bold"/>
            </a:endParaRPr>
          </a:p>
          <a:p>
            <a:pPr marL="0" lvl="0" indent="0" algn="l">
              <a:lnSpc>
                <a:spcPts val="3863"/>
              </a:lnSpc>
              <a:spcBef>
                <a:spcPct val="0"/>
              </a:spcBef>
            </a:pPr>
            <a:endParaRPr lang="en-US" sz="2799" spc="274">
              <a:solidFill>
                <a:srgbClr val="231F20"/>
              </a:solidFill>
              <a:latin typeface="Montserrat Light Bold"/>
            </a:endParaRPr>
          </a:p>
        </p:txBody>
      </p:sp>
      <p:sp>
        <p:nvSpPr>
          <p:cNvPr id="11" name="TextBox 11"/>
          <p:cNvSpPr txBox="1"/>
          <p:nvPr/>
        </p:nvSpPr>
        <p:spPr>
          <a:xfrm>
            <a:off x="0" y="1308919"/>
            <a:ext cx="10755561"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chemeClr val="bg1"/>
                </a:solidFill>
                <a:latin typeface="Times New Roman" panose="02020603050405020304" pitchFamily="18" charset="0"/>
                <a:cs typeface="Times New Roman" panose="02020603050405020304" pitchFamily="18" charset="0"/>
              </a:rPr>
              <a:t>1.XỬ LÍ NGOẠI LỆ</a:t>
            </a:r>
          </a:p>
        </p:txBody>
      </p:sp>
      <p:sp>
        <p:nvSpPr>
          <p:cNvPr id="12" name="TextBox 12"/>
          <p:cNvSpPr txBox="1"/>
          <p:nvPr/>
        </p:nvSpPr>
        <p:spPr>
          <a:xfrm>
            <a:off x="695593" y="4119186"/>
            <a:ext cx="11483090" cy="24978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Ngoại lệ liên quan đến lỗi xảy ra khi chương trình chạy, nguyên</a:t>
            </a:r>
          </a:p>
          <a:p>
            <a:pPr>
              <a:lnSpc>
                <a:spcPts val="3311"/>
              </a:lnSpc>
            </a:pPr>
            <a:r>
              <a:rPr lang="en-US" sz="2400" spc="235">
                <a:solidFill>
                  <a:srgbClr val="231F20"/>
                </a:solidFill>
                <a:latin typeface="Montserrat Light"/>
              </a:rPr>
              <a:t>nhân có thể từ chương trình hoặc môi trường mà chương trình chạy.</a:t>
            </a: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3" name="TextBox 13"/>
          <p:cNvSpPr txBox="1"/>
          <p:nvPr/>
        </p:nvSpPr>
        <p:spPr>
          <a:xfrm>
            <a:off x="695593" y="5672780"/>
            <a:ext cx="11966260" cy="12405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Mọi lỗi xảy ra đều được Java mô tả bởi các lớp tương ứng (hướng đối tượng).</a:t>
            </a:r>
          </a:p>
          <a:p>
            <a:pPr marL="0" lvl="0" indent="0" algn="l">
              <a:lnSpc>
                <a:spcPts val="3311"/>
              </a:lnSpc>
              <a:spcBef>
                <a:spcPct val="0"/>
              </a:spcBef>
            </a:pPr>
            <a:endParaRPr lang="en-US" sz="2400" spc="235">
              <a:solidFill>
                <a:srgbClr val="231F20"/>
              </a:solidFill>
              <a:latin typeface="Montserrat Light"/>
            </a:endParaRPr>
          </a:p>
        </p:txBody>
      </p:sp>
      <p:sp>
        <p:nvSpPr>
          <p:cNvPr id="14" name="TextBox 14"/>
          <p:cNvSpPr txBox="1"/>
          <p:nvPr/>
        </p:nvSpPr>
        <p:spPr>
          <a:xfrm>
            <a:off x="695593" y="6875216"/>
            <a:ext cx="12971896" cy="16596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Tất cả các lớp ngoại lệ đều kế thừa trực tiếp hoặc gián tiếp từ lớp cha Throwable.</a:t>
            </a: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5" name="TextBox 15"/>
          <p:cNvSpPr txBox="1"/>
          <p:nvPr/>
        </p:nvSpPr>
        <p:spPr>
          <a:xfrm>
            <a:off x="695593" y="8235543"/>
            <a:ext cx="12971896" cy="12405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Các lớp mô tả lỗi và ngoại lệ đều thuộc gói java.lang trừ lớp ngoại</a:t>
            </a:r>
          </a:p>
          <a:p>
            <a:pPr>
              <a:lnSpc>
                <a:spcPts val="3311"/>
              </a:lnSpc>
            </a:pPr>
            <a:r>
              <a:rPr lang="en-US" sz="2400" spc="235">
                <a:solidFill>
                  <a:srgbClr val="231F20"/>
                </a:solidFill>
                <a:latin typeface="Montserrat Light"/>
              </a:rPr>
              <a:t>lệ IOException thuộc gói java.io.</a:t>
            </a:r>
          </a:p>
          <a:p>
            <a:pPr marL="0" lvl="0" indent="0" algn="l">
              <a:lnSpc>
                <a:spcPts val="3311"/>
              </a:lnSpc>
              <a:spcBef>
                <a:spcPct val="0"/>
              </a:spcBef>
            </a:pPr>
            <a:endParaRPr lang="en-US" sz="2400" spc="235">
              <a:solidFill>
                <a:srgbClr val="231F20"/>
              </a:solidFill>
              <a:latin typeface="Montserrat 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arn(inVertical)">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4038600" y="800100"/>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6437138" y="5429194"/>
            <a:ext cx="7079146" cy="3937190"/>
          </a:xfrm>
          <a:custGeom>
            <a:avLst/>
            <a:gdLst/>
            <a:ahLst/>
            <a:cxnLst/>
            <a:rect l="l" t="t" r="r" b="b"/>
            <a:pathLst>
              <a:path w="7079146" h="3937190">
                <a:moveTo>
                  <a:pt x="0" y="0"/>
                </a:moveTo>
                <a:lnTo>
                  <a:pt x="7079146" y="0"/>
                </a:lnTo>
                <a:lnTo>
                  <a:pt x="7079146" y="3937190"/>
                </a:lnTo>
                <a:lnTo>
                  <a:pt x="0" y="3937190"/>
                </a:lnTo>
                <a:lnTo>
                  <a:pt x="0" y="0"/>
                </a:lnTo>
                <a:close/>
              </a:path>
            </a:pathLst>
          </a:custGeom>
          <a:blipFill>
            <a:blip r:embed="rId5"/>
            <a:stretch>
              <a:fillRect r="-2730"/>
            </a:stretch>
          </a:blipFill>
        </p:spPr>
        <p:txBody>
          <a:bodyPr/>
          <a:lstStyle/>
          <a:p>
            <a:endParaRPr lang="en-US"/>
          </a:p>
        </p:txBody>
      </p:sp>
      <p:sp>
        <p:nvSpPr>
          <p:cNvPr id="11" name="TextBox 11"/>
          <p:cNvSpPr txBox="1"/>
          <p:nvPr/>
        </p:nvSpPr>
        <p:spPr>
          <a:xfrm>
            <a:off x="695593" y="3413003"/>
            <a:ext cx="7037922" cy="1450467"/>
          </a:xfrm>
          <a:prstGeom prst="rect">
            <a:avLst/>
          </a:prstGeom>
        </p:spPr>
        <p:txBody>
          <a:bodyPr lIns="0" tIns="0" rIns="0" bIns="0" rtlCol="0" anchor="t">
            <a:spAutoFit/>
          </a:bodyPr>
          <a:lstStyle/>
          <a:p>
            <a:pPr>
              <a:lnSpc>
                <a:spcPts val="3863"/>
              </a:lnSpc>
            </a:pPr>
            <a:r>
              <a:rPr lang="en-US" sz="2799" spc="274">
                <a:solidFill>
                  <a:srgbClr val="231F20"/>
                </a:solidFill>
                <a:latin typeface="Montserrat Light Bold"/>
              </a:rPr>
              <a:t>1.1 Ngoại lệ là gì?</a:t>
            </a:r>
          </a:p>
          <a:p>
            <a:pPr>
              <a:lnSpc>
                <a:spcPts val="3863"/>
              </a:lnSpc>
            </a:pPr>
            <a:endParaRPr lang="en-US" sz="2799" spc="274">
              <a:solidFill>
                <a:srgbClr val="231F20"/>
              </a:solidFill>
              <a:latin typeface="Montserrat Light Bold"/>
            </a:endParaRPr>
          </a:p>
          <a:p>
            <a:pPr marL="0" lvl="0" indent="0" algn="l">
              <a:lnSpc>
                <a:spcPts val="3863"/>
              </a:lnSpc>
              <a:spcBef>
                <a:spcPct val="0"/>
              </a:spcBef>
            </a:pPr>
            <a:endParaRPr lang="en-US" sz="2799" spc="274">
              <a:solidFill>
                <a:srgbClr val="231F20"/>
              </a:solidFill>
              <a:latin typeface="Montserrat Light Bold"/>
            </a:endParaRPr>
          </a:p>
        </p:txBody>
      </p:sp>
      <p:sp>
        <p:nvSpPr>
          <p:cNvPr id="12" name="TextBox 12"/>
          <p:cNvSpPr txBox="1"/>
          <p:nvPr/>
        </p:nvSpPr>
        <p:spPr>
          <a:xfrm>
            <a:off x="0" y="1308919"/>
            <a:ext cx="10755561"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1.XỬ LÍ NGOẠI LỆ</a:t>
            </a:r>
          </a:p>
        </p:txBody>
      </p:sp>
      <p:sp>
        <p:nvSpPr>
          <p:cNvPr id="13" name="TextBox 13"/>
          <p:cNvSpPr txBox="1"/>
          <p:nvPr/>
        </p:nvSpPr>
        <p:spPr>
          <a:xfrm>
            <a:off x="695593" y="4119186"/>
            <a:ext cx="11483090" cy="8214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Các nguyên nhân dẫn đến ngoại lệ trong Java có thể như:</a:t>
            </a:r>
          </a:p>
          <a:p>
            <a:pPr marL="0" lvl="0" indent="0" algn="l">
              <a:lnSpc>
                <a:spcPts val="3311"/>
              </a:lnSpc>
              <a:spcBef>
                <a:spcPct val="0"/>
              </a:spcBef>
            </a:pPr>
            <a:endParaRPr lang="en-US" sz="2400" spc="235">
              <a:solidFill>
                <a:srgbClr val="231F20"/>
              </a:solidFill>
              <a:latin typeface="Montserrat Light"/>
            </a:endParaRPr>
          </a:p>
        </p:txBody>
      </p:sp>
      <p:sp>
        <p:nvSpPr>
          <p:cNvPr id="14" name="TextBox 14"/>
          <p:cNvSpPr txBox="1"/>
          <p:nvPr/>
        </p:nvSpPr>
        <p:spPr>
          <a:xfrm>
            <a:off x="544388" y="5391094"/>
            <a:ext cx="5892751" cy="2093407"/>
          </a:xfrm>
          <a:prstGeom prst="rect">
            <a:avLst/>
          </a:prstGeom>
        </p:spPr>
        <p:txBody>
          <a:bodyPr lIns="0" tIns="0" rIns="0" bIns="0" rtlCol="0" anchor="t">
            <a:spAutoFit/>
          </a:bodyPr>
          <a:lstStyle/>
          <a:p>
            <a:pPr marL="520396" lvl="1" indent="-260198">
              <a:lnSpc>
                <a:spcPts val="3326"/>
              </a:lnSpc>
              <a:buFont typeface="Arial"/>
              <a:buChar char="•"/>
            </a:pPr>
            <a:r>
              <a:rPr lang="en-US" sz="2410" spc="236">
                <a:solidFill>
                  <a:srgbClr val="231F20"/>
                </a:solidFill>
                <a:latin typeface="Montserrat Light"/>
              </a:rPr>
              <a:t>Nhập dữu liệu không hợp lệ</a:t>
            </a:r>
          </a:p>
          <a:p>
            <a:pPr marL="520396" lvl="1" indent="-260198">
              <a:lnSpc>
                <a:spcPts val="3326"/>
              </a:lnSpc>
              <a:buFont typeface="Arial"/>
              <a:buChar char="•"/>
            </a:pPr>
            <a:r>
              <a:rPr lang="en-US" sz="2410" spc="236">
                <a:solidFill>
                  <a:srgbClr val="231F20"/>
                </a:solidFill>
                <a:latin typeface="Montserrat Light"/>
              </a:rPr>
              <a:t>Không tìm thấy file cần mở</a:t>
            </a:r>
          </a:p>
          <a:p>
            <a:pPr marL="520396" lvl="1" indent="-260198">
              <a:lnSpc>
                <a:spcPts val="3326"/>
              </a:lnSpc>
              <a:buFont typeface="Arial"/>
              <a:buChar char="•"/>
            </a:pPr>
            <a:r>
              <a:rPr lang="en-US" sz="2410" spc="236">
                <a:solidFill>
                  <a:srgbClr val="231F20"/>
                </a:solidFill>
                <a:latin typeface="Montserrat Light"/>
              </a:rPr>
              <a:t>Truy cập vượt ngoài chỉ số của mảng, v…v…</a:t>
            </a:r>
          </a:p>
          <a:p>
            <a:pPr algn="l">
              <a:lnSpc>
                <a:spcPts val="3326"/>
              </a:lnSpc>
            </a:pPr>
            <a:endParaRPr lang="en-US" sz="2410" spc="236">
              <a:solidFill>
                <a:srgbClr val="231F20"/>
              </a:solidFill>
              <a:latin typeface="Montserrat 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695593" y="3413003"/>
            <a:ext cx="7037922" cy="1450467"/>
          </a:xfrm>
          <a:prstGeom prst="rect">
            <a:avLst/>
          </a:prstGeom>
        </p:spPr>
        <p:txBody>
          <a:bodyPr lIns="0" tIns="0" rIns="0" bIns="0" rtlCol="0" anchor="t">
            <a:spAutoFit/>
          </a:bodyPr>
          <a:lstStyle/>
          <a:p>
            <a:pPr>
              <a:lnSpc>
                <a:spcPts val="3863"/>
              </a:lnSpc>
            </a:pPr>
            <a:r>
              <a:rPr lang="en-US" sz="2799" spc="274">
                <a:solidFill>
                  <a:srgbClr val="231F20"/>
                </a:solidFill>
                <a:latin typeface="Montserrat Light Bold"/>
              </a:rPr>
              <a:t>1.2 Các kiểu ngoại lệ.</a:t>
            </a:r>
          </a:p>
          <a:p>
            <a:pPr>
              <a:lnSpc>
                <a:spcPts val="3863"/>
              </a:lnSpc>
            </a:pPr>
            <a:endParaRPr lang="en-US" sz="2799" spc="274">
              <a:solidFill>
                <a:srgbClr val="231F20"/>
              </a:solidFill>
              <a:latin typeface="Montserrat Light Bold"/>
            </a:endParaRPr>
          </a:p>
          <a:p>
            <a:pPr marL="0" lvl="0" indent="0" algn="l">
              <a:lnSpc>
                <a:spcPts val="3863"/>
              </a:lnSpc>
              <a:spcBef>
                <a:spcPct val="0"/>
              </a:spcBef>
            </a:pPr>
            <a:endParaRPr lang="en-US" sz="2799" spc="274">
              <a:solidFill>
                <a:srgbClr val="231F20"/>
              </a:solidFill>
              <a:latin typeface="Montserrat Light Bold"/>
            </a:endParaRPr>
          </a:p>
        </p:txBody>
      </p:sp>
      <p:sp>
        <p:nvSpPr>
          <p:cNvPr id="11" name="TextBox 11"/>
          <p:cNvSpPr txBox="1"/>
          <p:nvPr/>
        </p:nvSpPr>
        <p:spPr>
          <a:xfrm>
            <a:off x="0" y="1308919"/>
            <a:ext cx="10755561"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1.XỬ LÍ NGOẠI LỆ</a:t>
            </a:r>
          </a:p>
        </p:txBody>
      </p:sp>
      <p:sp>
        <p:nvSpPr>
          <p:cNvPr id="12" name="TextBox 12"/>
          <p:cNvSpPr txBox="1"/>
          <p:nvPr/>
        </p:nvSpPr>
        <p:spPr>
          <a:xfrm>
            <a:off x="695593" y="4224152"/>
            <a:ext cx="12971896" cy="20787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Dựa theo tính chất có thể chia ngoại lệ thành 3 loại:</a:t>
            </a:r>
          </a:p>
          <a:p>
            <a:pPr marL="518160" lvl="1" indent="-259080">
              <a:lnSpc>
                <a:spcPts val="3311"/>
              </a:lnSpc>
              <a:buFont typeface="Arial"/>
              <a:buChar char="•"/>
            </a:pPr>
            <a:r>
              <a:rPr lang="en-US" sz="2400" spc="235">
                <a:solidFill>
                  <a:srgbClr val="231F20"/>
                </a:solidFill>
                <a:latin typeface="Montserrat Light"/>
              </a:rPr>
              <a:t>Ngoại lệ checked</a:t>
            </a:r>
          </a:p>
          <a:p>
            <a:pPr marL="518160" lvl="1" indent="-259080">
              <a:lnSpc>
                <a:spcPts val="3311"/>
              </a:lnSpc>
              <a:buFont typeface="Arial"/>
              <a:buChar char="•"/>
            </a:pPr>
            <a:r>
              <a:rPr lang="en-US" sz="2400" spc="235">
                <a:solidFill>
                  <a:srgbClr val="231F20"/>
                </a:solidFill>
                <a:latin typeface="Montserrat Light"/>
              </a:rPr>
              <a:t>Ngoại lệ unchecked</a:t>
            </a:r>
          </a:p>
          <a:p>
            <a:pPr marL="518160" lvl="1" indent="-259080">
              <a:lnSpc>
                <a:spcPts val="3311"/>
              </a:lnSpc>
              <a:buFont typeface="Arial"/>
              <a:buChar char="•"/>
            </a:pPr>
            <a:r>
              <a:rPr lang="en-US" sz="2400" spc="235">
                <a:solidFill>
                  <a:srgbClr val="231F20"/>
                </a:solidFill>
                <a:latin typeface="Montserrat Light"/>
              </a:rPr>
              <a:t>Lỗi(Error)</a:t>
            </a:r>
          </a:p>
          <a:p>
            <a:pPr marL="0" lvl="0" indent="0" algn="l">
              <a:lnSpc>
                <a:spcPts val="3311"/>
              </a:lnSpc>
              <a:spcBef>
                <a:spcPct val="0"/>
              </a:spcBef>
            </a:pPr>
            <a:endParaRPr lang="en-US" sz="2400" spc="235">
              <a:solidFill>
                <a:srgbClr val="231F20"/>
              </a:solidFill>
              <a:latin typeface="Montserrat Light"/>
            </a:endParaRPr>
          </a:p>
        </p:txBody>
      </p:sp>
      <p:sp>
        <p:nvSpPr>
          <p:cNvPr id="13" name="TextBox 13"/>
          <p:cNvSpPr txBox="1"/>
          <p:nvPr/>
        </p:nvSpPr>
        <p:spPr>
          <a:xfrm>
            <a:off x="695593" y="5999044"/>
            <a:ext cx="12971896" cy="20787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Ngoại lệ Checked: Là các lớp ngoại lệ kế thừa trực tiếp từ lớp Throwable. Các ngoại lệ này được kiểm tra tại thời điểm biên dịch.</a:t>
            </a:r>
          </a:p>
          <a:p>
            <a:pPr>
              <a:lnSpc>
                <a:spcPts val="3311"/>
              </a:lnSpc>
            </a:pPr>
            <a:r>
              <a:rPr lang="en-US" sz="2400" spc="235">
                <a:solidFill>
                  <a:srgbClr val="231F20"/>
                </a:solidFill>
                <a:latin typeface="Montserrat Light"/>
              </a:rPr>
              <a:t> </a:t>
            </a: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4" name="TextBox 14"/>
          <p:cNvSpPr txBox="1"/>
          <p:nvPr/>
        </p:nvSpPr>
        <p:spPr>
          <a:xfrm>
            <a:off x="1247567" y="7283963"/>
            <a:ext cx="12971896" cy="2154436"/>
          </a:xfrm>
          <a:prstGeom prst="rect">
            <a:avLst/>
          </a:prstGeom>
        </p:spPr>
        <p:txBody>
          <a:bodyPr lIns="0" tIns="0" rIns="0" bIns="0" rtlCol="0" anchor="t">
            <a:spAutoFit/>
          </a:bodyPr>
          <a:lstStyle/>
          <a:p>
            <a:pPr>
              <a:lnSpc>
                <a:spcPts val="2760"/>
              </a:lnSpc>
            </a:pPr>
            <a:r>
              <a:rPr lang="en-US" sz="2400" spc="196">
                <a:solidFill>
                  <a:srgbClr val="231F20"/>
                </a:solidFill>
                <a:latin typeface="Montserrat Light"/>
              </a:rPr>
              <a:t>VD ngoại lệ Checked: </a:t>
            </a:r>
          </a:p>
          <a:p>
            <a:pPr marL="431802" lvl="1" indent="-215901">
              <a:lnSpc>
                <a:spcPts val="2760"/>
              </a:lnSpc>
              <a:buFont typeface="Arial"/>
              <a:buChar char="•"/>
            </a:pPr>
            <a:r>
              <a:rPr lang="en-US" sz="2400" spc="196">
                <a:solidFill>
                  <a:srgbClr val="231F20"/>
                </a:solidFill>
                <a:latin typeface="Montserrat Light"/>
              </a:rPr>
              <a:t>ClassNotFoundException</a:t>
            </a:r>
          </a:p>
          <a:p>
            <a:pPr marL="431802" lvl="1" indent="-215901">
              <a:lnSpc>
                <a:spcPts val="2760"/>
              </a:lnSpc>
              <a:buFont typeface="Arial"/>
              <a:buChar char="•"/>
            </a:pPr>
            <a:r>
              <a:rPr lang="en-US" sz="2400" spc="196">
                <a:solidFill>
                  <a:srgbClr val="231F20"/>
                </a:solidFill>
                <a:latin typeface="Montserrat Light"/>
              </a:rPr>
              <a:t>IOException</a:t>
            </a:r>
          </a:p>
          <a:p>
            <a:pPr>
              <a:lnSpc>
                <a:spcPts val="2760"/>
              </a:lnSpc>
            </a:pPr>
            <a:endParaRPr lang="en-US" sz="2400" spc="196">
              <a:solidFill>
                <a:srgbClr val="231F20"/>
              </a:solidFill>
              <a:latin typeface="Montserrat Light"/>
            </a:endParaRPr>
          </a:p>
          <a:p>
            <a:pPr>
              <a:lnSpc>
                <a:spcPts val="2760"/>
              </a:lnSpc>
            </a:pPr>
            <a:endParaRPr lang="en-US" sz="2400" spc="196">
              <a:solidFill>
                <a:srgbClr val="231F20"/>
              </a:solidFill>
              <a:latin typeface="Montserrat Light"/>
            </a:endParaRPr>
          </a:p>
          <a:p>
            <a:pPr marL="0" lvl="0" indent="0" algn="l">
              <a:lnSpc>
                <a:spcPts val="2760"/>
              </a:lnSpc>
              <a:spcBef>
                <a:spcPct val="0"/>
              </a:spcBef>
            </a:pPr>
            <a:endParaRPr lang="en-US" sz="2400" spc="196">
              <a:solidFill>
                <a:srgbClr val="231F20"/>
              </a:solidFill>
              <a:latin typeface="Montserrat 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TextBox 10"/>
          <p:cNvSpPr txBox="1"/>
          <p:nvPr/>
        </p:nvSpPr>
        <p:spPr>
          <a:xfrm>
            <a:off x="695593" y="3413003"/>
            <a:ext cx="7037922" cy="1450467"/>
          </a:xfrm>
          <a:prstGeom prst="rect">
            <a:avLst/>
          </a:prstGeom>
        </p:spPr>
        <p:txBody>
          <a:bodyPr lIns="0" tIns="0" rIns="0" bIns="0" rtlCol="0" anchor="t">
            <a:spAutoFit/>
          </a:bodyPr>
          <a:lstStyle/>
          <a:p>
            <a:pPr>
              <a:lnSpc>
                <a:spcPts val="3863"/>
              </a:lnSpc>
            </a:pPr>
            <a:r>
              <a:rPr lang="en-US" sz="2799" spc="274">
                <a:solidFill>
                  <a:srgbClr val="231F20"/>
                </a:solidFill>
                <a:latin typeface="Montserrat Light Bold"/>
              </a:rPr>
              <a:t>1.2 Các kiểu ngoại lệ.</a:t>
            </a:r>
          </a:p>
          <a:p>
            <a:pPr>
              <a:lnSpc>
                <a:spcPts val="3863"/>
              </a:lnSpc>
            </a:pPr>
            <a:endParaRPr lang="en-US" sz="2799" spc="274">
              <a:solidFill>
                <a:srgbClr val="231F20"/>
              </a:solidFill>
              <a:latin typeface="Montserrat Light Bold"/>
            </a:endParaRPr>
          </a:p>
          <a:p>
            <a:pPr marL="0" lvl="0" indent="0" algn="l">
              <a:lnSpc>
                <a:spcPts val="3863"/>
              </a:lnSpc>
              <a:spcBef>
                <a:spcPct val="0"/>
              </a:spcBef>
            </a:pPr>
            <a:endParaRPr lang="en-US" sz="2799" spc="274">
              <a:solidFill>
                <a:srgbClr val="231F20"/>
              </a:solidFill>
              <a:latin typeface="Montserrat Light Bold"/>
            </a:endParaRPr>
          </a:p>
        </p:txBody>
      </p:sp>
      <p:sp>
        <p:nvSpPr>
          <p:cNvPr id="11" name="TextBox 11"/>
          <p:cNvSpPr txBox="1"/>
          <p:nvPr/>
        </p:nvSpPr>
        <p:spPr>
          <a:xfrm>
            <a:off x="0" y="1308919"/>
            <a:ext cx="10755561"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1.XỬ LÍ NGOẠI LỆ</a:t>
            </a:r>
          </a:p>
        </p:txBody>
      </p:sp>
      <p:sp>
        <p:nvSpPr>
          <p:cNvPr id="12" name="TextBox 12"/>
          <p:cNvSpPr txBox="1"/>
          <p:nvPr/>
        </p:nvSpPr>
        <p:spPr>
          <a:xfrm>
            <a:off x="520394" y="8020090"/>
            <a:ext cx="12207643" cy="33360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Lỗi (Error): Là các ngoại lệ không xảy ra trong chương trình chạy mà chủ yếu do môi trường chạy chương trình như OutOfMemoryError, VirtualMachineError, AssertionError ..... Chương trình không thể bắt giữ được các ngoại lệ.</a:t>
            </a:r>
          </a:p>
          <a:p>
            <a:pPr>
              <a:lnSpc>
                <a:spcPts val="3311"/>
              </a:lnSpc>
            </a:pPr>
            <a:endParaRPr lang="en-US" sz="2400" spc="235">
              <a:solidFill>
                <a:srgbClr val="231F20"/>
              </a:solidFill>
              <a:latin typeface="Montserrat Light"/>
            </a:endParaRPr>
          </a:p>
          <a:p>
            <a:pPr>
              <a:lnSpc>
                <a:spcPts val="3311"/>
              </a:lnSpc>
            </a:pPr>
            <a:r>
              <a:rPr lang="en-US" sz="2400" spc="235">
                <a:solidFill>
                  <a:srgbClr val="231F20"/>
                </a:solidFill>
                <a:latin typeface="Montserrat Light"/>
              </a:rPr>
              <a:t> </a:t>
            </a: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3" name="TextBox 13"/>
          <p:cNvSpPr txBox="1"/>
          <p:nvPr/>
        </p:nvSpPr>
        <p:spPr>
          <a:xfrm>
            <a:off x="520394" y="4015830"/>
            <a:ext cx="12971896" cy="33360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Ngoại lệ Unchecked: Là các lớp ngoại lệ kế thừa từ lớp RuntimeException như ArithmeticException, NullPointerException, ArrayIndexOutOfBoundsException ...Các ngoại lệ Uncheked không được kiểm tra tại thời điểm biên dịch mà được kiểm tra trong khi chạy chương trình.</a:t>
            </a:r>
          </a:p>
          <a:p>
            <a:pPr>
              <a:lnSpc>
                <a:spcPts val="3311"/>
              </a:lnSpc>
            </a:pPr>
            <a:r>
              <a:rPr lang="en-US" sz="2400" spc="235">
                <a:solidFill>
                  <a:srgbClr val="231F20"/>
                </a:solidFill>
                <a:latin typeface="Montserrat Light"/>
              </a:rPr>
              <a:t> </a:t>
            </a: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4" name="TextBox 14"/>
          <p:cNvSpPr txBox="1"/>
          <p:nvPr/>
        </p:nvSpPr>
        <p:spPr>
          <a:xfrm>
            <a:off x="695593" y="6193133"/>
            <a:ext cx="12971896" cy="2154436"/>
          </a:xfrm>
          <a:prstGeom prst="rect">
            <a:avLst/>
          </a:prstGeom>
        </p:spPr>
        <p:txBody>
          <a:bodyPr lIns="0" tIns="0" rIns="0" bIns="0" rtlCol="0" anchor="t">
            <a:spAutoFit/>
          </a:bodyPr>
          <a:lstStyle/>
          <a:p>
            <a:pPr>
              <a:lnSpc>
                <a:spcPts val="2760"/>
              </a:lnSpc>
            </a:pPr>
            <a:r>
              <a:rPr lang="en-US" sz="2400" spc="196">
                <a:solidFill>
                  <a:srgbClr val="231F20"/>
                </a:solidFill>
                <a:latin typeface="Montserrat Light"/>
              </a:rPr>
              <a:t>VD ngoại lệ Unchecked: </a:t>
            </a:r>
          </a:p>
          <a:p>
            <a:pPr marL="431802" lvl="1" indent="-215901">
              <a:lnSpc>
                <a:spcPts val="2760"/>
              </a:lnSpc>
              <a:buFont typeface="Arial"/>
              <a:buChar char="•"/>
            </a:pPr>
            <a:r>
              <a:rPr lang="en-US" sz="2400" spc="196">
                <a:solidFill>
                  <a:srgbClr val="231F20"/>
                </a:solidFill>
                <a:latin typeface="Montserrat Light"/>
              </a:rPr>
              <a:t>ArithmeticException</a:t>
            </a:r>
          </a:p>
          <a:p>
            <a:pPr marL="431802" lvl="1" indent="-215901">
              <a:lnSpc>
                <a:spcPts val="2760"/>
              </a:lnSpc>
              <a:buFont typeface="Arial"/>
              <a:buChar char="•"/>
            </a:pPr>
            <a:r>
              <a:rPr lang="en-US" sz="2400" spc="196">
                <a:solidFill>
                  <a:srgbClr val="231F20"/>
                </a:solidFill>
                <a:latin typeface="Montserrat Light"/>
              </a:rPr>
              <a:t>IllegalArgumentException</a:t>
            </a:r>
          </a:p>
          <a:p>
            <a:pPr>
              <a:lnSpc>
                <a:spcPts val="2760"/>
              </a:lnSpc>
            </a:pPr>
            <a:endParaRPr lang="en-US" sz="2400" spc="196">
              <a:solidFill>
                <a:srgbClr val="231F20"/>
              </a:solidFill>
              <a:latin typeface="Montserrat Light"/>
            </a:endParaRPr>
          </a:p>
          <a:p>
            <a:pPr>
              <a:lnSpc>
                <a:spcPts val="2760"/>
              </a:lnSpc>
            </a:pPr>
            <a:endParaRPr lang="en-US" sz="2400" spc="196">
              <a:solidFill>
                <a:srgbClr val="231F20"/>
              </a:solidFill>
              <a:latin typeface="Montserrat Light"/>
            </a:endParaRPr>
          </a:p>
          <a:p>
            <a:pPr marL="0" lvl="0" indent="0" algn="l">
              <a:lnSpc>
                <a:spcPts val="2760"/>
              </a:lnSpc>
              <a:spcBef>
                <a:spcPct val="0"/>
              </a:spcBef>
            </a:pPr>
            <a:endParaRPr lang="en-US" sz="2400" spc="196">
              <a:solidFill>
                <a:srgbClr val="231F20"/>
              </a:solidFill>
              <a:latin typeface="Montserrat Ligh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381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2057400" y="4166641"/>
            <a:ext cx="7952889" cy="5777459"/>
          </a:xfrm>
          <a:custGeom>
            <a:avLst/>
            <a:gdLst/>
            <a:ahLst/>
            <a:cxnLst/>
            <a:rect l="l" t="t" r="r" b="b"/>
            <a:pathLst>
              <a:path w="7952889" h="5777459">
                <a:moveTo>
                  <a:pt x="0" y="0"/>
                </a:moveTo>
                <a:lnTo>
                  <a:pt x="7952889" y="0"/>
                </a:lnTo>
                <a:lnTo>
                  <a:pt x="7952889" y="5777460"/>
                </a:lnTo>
                <a:lnTo>
                  <a:pt x="0" y="5777460"/>
                </a:lnTo>
                <a:lnTo>
                  <a:pt x="0" y="0"/>
                </a:lnTo>
                <a:close/>
              </a:path>
            </a:pathLst>
          </a:custGeom>
          <a:blipFill>
            <a:blip r:embed="rId5"/>
            <a:stretch>
              <a:fillRect r="-8132"/>
            </a:stretch>
          </a:blipFill>
        </p:spPr>
        <p:txBody>
          <a:bodyPr/>
          <a:lstStyle/>
          <a:p>
            <a:endParaRPr lang="en-US"/>
          </a:p>
        </p:txBody>
      </p:sp>
      <p:sp>
        <p:nvSpPr>
          <p:cNvPr id="11" name="TextBox 11"/>
          <p:cNvSpPr txBox="1"/>
          <p:nvPr/>
        </p:nvSpPr>
        <p:spPr>
          <a:xfrm>
            <a:off x="695593" y="3413003"/>
            <a:ext cx="7037922" cy="1450467"/>
          </a:xfrm>
          <a:prstGeom prst="rect">
            <a:avLst/>
          </a:prstGeom>
        </p:spPr>
        <p:txBody>
          <a:bodyPr lIns="0" tIns="0" rIns="0" bIns="0" rtlCol="0" anchor="t">
            <a:spAutoFit/>
          </a:bodyPr>
          <a:lstStyle/>
          <a:p>
            <a:pPr>
              <a:lnSpc>
                <a:spcPts val="3863"/>
              </a:lnSpc>
            </a:pPr>
            <a:r>
              <a:rPr lang="en-US" sz="2799" spc="274">
                <a:solidFill>
                  <a:srgbClr val="231F20"/>
                </a:solidFill>
                <a:latin typeface="Montserrat Light Bold"/>
              </a:rPr>
              <a:t>1.2 Các kiểu ngoại lệ.</a:t>
            </a:r>
          </a:p>
          <a:p>
            <a:pPr>
              <a:lnSpc>
                <a:spcPts val="3863"/>
              </a:lnSpc>
            </a:pPr>
            <a:endParaRPr lang="en-US" sz="2799" spc="274">
              <a:solidFill>
                <a:srgbClr val="231F20"/>
              </a:solidFill>
              <a:latin typeface="Montserrat Light Bold"/>
            </a:endParaRPr>
          </a:p>
          <a:p>
            <a:pPr marL="0" lvl="0" indent="0" algn="l">
              <a:lnSpc>
                <a:spcPts val="3863"/>
              </a:lnSpc>
              <a:spcBef>
                <a:spcPct val="0"/>
              </a:spcBef>
            </a:pPr>
            <a:endParaRPr lang="en-US" sz="2799" spc="274">
              <a:solidFill>
                <a:srgbClr val="231F20"/>
              </a:solidFill>
              <a:latin typeface="Montserrat Light Bold"/>
            </a:endParaRPr>
          </a:p>
        </p:txBody>
      </p:sp>
      <p:sp>
        <p:nvSpPr>
          <p:cNvPr id="12" name="TextBox 12"/>
          <p:cNvSpPr txBox="1"/>
          <p:nvPr/>
        </p:nvSpPr>
        <p:spPr>
          <a:xfrm>
            <a:off x="0" y="1308919"/>
            <a:ext cx="10755561"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1.XỬ LÍ NGOẠI LỆ</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3"/>
            <a:stretch>
              <a:fillRect t="-86495"/>
            </a:stretch>
          </a:blipFill>
        </p:spPr>
        <p:txBody>
          <a:bodyPr/>
          <a:lstStyle/>
          <a:p>
            <a:endParaRPr lang="en-US"/>
          </a:p>
        </p:txBody>
      </p:sp>
      <p:grpSp>
        <p:nvGrpSpPr>
          <p:cNvPr id="4" name="Group 4"/>
          <p:cNvGrpSpPr>
            <a:grpSpLocks noChangeAspect="1"/>
          </p:cNvGrpSpPr>
          <p:nvPr/>
        </p:nvGrpSpPr>
        <p:grpSpPr>
          <a:xfrm>
            <a:off x="9046979" y="0"/>
            <a:ext cx="9241021" cy="10396149"/>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txBody>
            <a:bodyPr/>
            <a:lstStyle/>
            <a:p>
              <a:endParaRPr lang="en-US"/>
            </a:p>
          </p:txBody>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4"/>
              <a:stretch>
                <a:fillRect l="-34427" r="-34427"/>
              </a:stretch>
            </a:blipFill>
          </p:spPr>
          <p:txBody>
            <a:bodyPr/>
            <a:lstStyle/>
            <a:p>
              <a:endParaRPr lang="en-US"/>
            </a:p>
          </p:txBody>
        </p:sp>
      </p:grpSp>
      <p:grpSp>
        <p:nvGrpSpPr>
          <p:cNvPr id="7" name="Group 7"/>
          <p:cNvGrpSpPr/>
          <p:nvPr/>
        </p:nvGrpSpPr>
        <p:grpSpPr>
          <a:xfrm>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txBody>
            <a:bodyPr/>
            <a:lstStyle/>
            <a:p>
              <a:endParaRPr lang="en-US"/>
            </a:p>
          </p:txBody>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1" name="Freeform 11"/>
          <p:cNvSpPr/>
          <p:nvPr/>
        </p:nvSpPr>
        <p:spPr>
          <a:xfrm>
            <a:off x="2676273" y="7368135"/>
            <a:ext cx="9751366" cy="2918865"/>
          </a:xfrm>
          <a:custGeom>
            <a:avLst/>
            <a:gdLst/>
            <a:ahLst/>
            <a:cxnLst/>
            <a:rect l="l" t="t" r="r" b="b"/>
            <a:pathLst>
              <a:path w="9751366" h="2918865">
                <a:moveTo>
                  <a:pt x="0" y="0"/>
                </a:moveTo>
                <a:lnTo>
                  <a:pt x="9751366" y="0"/>
                </a:lnTo>
                <a:lnTo>
                  <a:pt x="9751366" y="2918865"/>
                </a:lnTo>
                <a:lnTo>
                  <a:pt x="0" y="2918865"/>
                </a:lnTo>
                <a:lnTo>
                  <a:pt x="0" y="0"/>
                </a:lnTo>
                <a:close/>
              </a:path>
            </a:pathLst>
          </a:custGeom>
          <a:blipFill>
            <a:blip r:embed="rId5"/>
            <a:stretch>
              <a:fillRect/>
            </a:stretch>
          </a:blipFill>
        </p:spPr>
        <p:txBody>
          <a:bodyPr/>
          <a:lstStyle/>
          <a:p>
            <a:endParaRPr lang="en-US"/>
          </a:p>
        </p:txBody>
      </p:sp>
      <p:sp>
        <p:nvSpPr>
          <p:cNvPr id="12" name="TextBox 12"/>
          <p:cNvSpPr txBox="1"/>
          <p:nvPr/>
        </p:nvSpPr>
        <p:spPr>
          <a:xfrm>
            <a:off x="695593" y="3413003"/>
            <a:ext cx="7037922" cy="1450467"/>
          </a:xfrm>
          <a:prstGeom prst="rect">
            <a:avLst/>
          </a:prstGeom>
        </p:spPr>
        <p:txBody>
          <a:bodyPr lIns="0" tIns="0" rIns="0" bIns="0" rtlCol="0" anchor="t">
            <a:spAutoFit/>
          </a:bodyPr>
          <a:lstStyle/>
          <a:p>
            <a:pPr>
              <a:lnSpc>
                <a:spcPts val="3863"/>
              </a:lnSpc>
            </a:pPr>
            <a:r>
              <a:rPr lang="en-US" sz="2799" spc="274">
                <a:solidFill>
                  <a:srgbClr val="231F20"/>
                </a:solidFill>
                <a:latin typeface="Montserrat Light Bold"/>
              </a:rPr>
              <a:t>1.3 Xử lí ngoại lệ</a:t>
            </a:r>
          </a:p>
          <a:p>
            <a:pPr>
              <a:lnSpc>
                <a:spcPts val="3863"/>
              </a:lnSpc>
            </a:pPr>
            <a:endParaRPr lang="en-US" sz="2799" spc="274">
              <a:solidFill>
                <a:srgbClr val="231F20"/>
              </a:solidFill>
              <a:latin typeface="Montserrat Light Bold"/>
            </a:endParaRPr>
          </a:p>
          <a:p>
            <a:pPr marL="0" lvl="0" indent="0" algn="l">
              <a:lnSpc>
                <a:spcPts val="3863"/>
              </a:lnSpc>
              <a:spcBef>
                <a:spcPct val="0"/>
              </a:spcBef>
            </a:pPr>
            <a:endParaRPr lang="en-US" sz="2799" spc="274">
              <a:solidFill>
                <a:srgbClr val="231F20"/>
              </a:solidFill>
              <a:latin typeface="Montserrat Light Bold"/>
            </a:endParaRPr>
          </a:p>
        </p:txBody>
      </p:sp>
      <p:sp>
        <p:nvSpPr>
          <p:cNvPr id="13" name="TextBox 13"/>
          <p:cNvSpPr txBox="1"/>
          <p:nvPr/>
        </p:nvSpPr>
        <p:spPr>
          <a:xfrm>
            <a:off x="0" y="1308919"/>
            <a:ext cx="10755561" cy="1132046"/>
          </a:xfrm>
          <a:prstGeom prst="rect">
            <a:avLst/>
          </a:prstGeom>
        </p:spPr>
        <p:txBody>
          <a:bodyPr lIns="0" tIns="0" rIns="0" bIns="0" rtlCol="0" anchor="t">
            <a:spAutoFit/>
          </a:bodyPr>
          <a:lstStyle/>
          <a:p>
            <a:pPr marL="0" lvl="0" indent="0" algn="ctr">
              <a:lnSpc>
                <a:spcPts val="9286"/>
              </a:lnSpc>
              <a:spcBef>
                <a:spcPct val="0"/>
              </a:spcBef>
            </a:pPr>
            <a:r>
              <a:rPr lang="en-US" sz="6729" b="1" spc="53">
                <a:solidFill>
                  <a:srgbClr val="FFFFFF"/>
                </a:solidFill>
                <a:latin typeface="Times New Roman" panose="02020603050405020304" pitchFamily="18" charset="0"/>
                <a:cs typeface="Times New Roman" panose="02020603050405020304" pitchFamily="18" charset="0"/>
              </a:rPr>
              <a:t>1.XỬ LÍ NGOẠI LỆ</a:t>
            </a:r>
          </a:p>
        </p:txBody>
      </p:sp>
      <p:sp>
        <p:nvSpPr>
          <p:cNvPr id="14" name="TextBox 14"/>
          <p:cNvSpPr txBox="1"/>
          <p:nvPr/>
        </p:nvSpPr>
        <p:spPr>
          <a:xfrm>
            <a:off x="695593" y="4119186"/>
            <a:ext cx="12207643" cy="24978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Cú pháp:</a:t>
            </a:r>
          </a:p>
          <a:p>
            <a:pPr>
              <a:lnSpc>
                <a:spcPts val="3311"/>
              </a:lnSpc>
            </a:pPr>
            <a:endParaRPr lang="en-US" sz="2400" spc="235">
              <a:solidFill>
                <a:srgbClr val="231F20"/>
              </a:solidFill>
              <a:latin typeface="Montserrat Light"/>
            </a:endParaRPr>
          </a:p>
          <a:p>
            <a:pPr>
              <a:lnSpc>
                <a:spcPts val="3311"/>
              </a:lnSpc>
            </a:pPr>
            <a:endParaRPr lang="en-US" sz="2400" spc="235">
              <a:solidFill>
                <a:srgbClr val="231F20"/>
              </a:solidFill>
              <a:latin typeface="Montserrat Light"/>
            </a:endParaRPr>
          </a:p>
          <a:p>
            <a:pPr>
              <a:lnSpc>
                <a:spcPts val="3311"/>
              </a:lnSpc>
            </a:pPr>
            <a:r>
              <a:rPr lang="en-US" sz="2400" spc="235">
                <a:solidFill>
                  <a:srgbClr val="231F20"/>
                </a:solidFill>
                <a:latin typeface="Montserrat Light"/>
              </a:rPr>
              <a:t> </a:t>
            </a:r>
          </a:p>
          <a:p>
            <a:pPr>
              <a:lnSpc>
                <a:spcPts val="3311"/>
              </a:lnSpc>
            </a:pPr>
            <a:endParaRPr lang="en-US" sz="2400" spc="235">
              <a:solidFill>
                <a:srgbClr val="231F20"/>
              </a:solidFill>
              <a:latin typeface="Montserrat Light"/>
            </a:endParaRPr>
          </a:p>
          <a:p>
            <a:pPr marL="0" lvl="0" indent="0" algn="l">
              <a:lnSpc>
                <a:spcPts val="3311"/>
              </a:lnSpc>
              <a:spcBef>
                <a:spcPct val="0"/>
              </a:spcBef>
            </a:pPr>
            <a:endParaRPr lang="en-US" sz="2400" spc="235">
              <a:solidFill>
                <a:srgbClr val="231F20"/>
              </a:solidFill>
              <a:latin typeface="Montserrat Light"/>
            </a:endParaRPr>
          </a:p>
        </p:txBody>
      </p:sp>
      <p:sp>
        <p:nvSpPr>
          <p:cNvPr id="15" name="TextBox 15"/>
          <p:cNvSpPr txBox="1"/>
          <p:nvPr/>
        </p:nvSpPr>
        <p:spPr>
          <a:xfrm>
            <a:off x="695593" y="6752021"/>
            <a:ext cx="12207643" cy="821436"/>
          </a:xfrm>
          <a:prstGeom prst="rect">
            <a:avLst/>
          </a:prstGeom>
        </p:spPr>
        <p:txBody>
          <a:bodyPr lIns="0" tIns="0" rIns="0" bIns="0" rtlCol="0" anchor="t">
            <a:spAutoFit/>
          </a:bodyPr>
          <a:lstStyle/>
          <a:p>
            <a:pPr>
              <a:lnSpc>
                <a:spcPts val="3311"/>
              </a:lnSpc>
            </a:pPr>
            <a:r>
              <a:rPr lang="en-US" sz="2400" spc="235">
                <a:solidFill>
                  <a:srgbClr val="231F20"/>
                </a:solidFill>
                <a:latin typeface="Montserrat Light"/>
              </a:rPr>
              <a:t>Vd: kiểu ngoại lệ checked:</a:t>
            </a:r>
          </a:p>
          <a:p>
            <a:pPr marL="0" lvl="0" indent="0" algn="l">
              <a:lnSpc>
                <a:spcPts val="3311"/>
              </a:lnSpc>
              <a:spcBef>
                <a:spcPct val="0"/>
              </a:spcBef>
            </a:pPr>
            <a:endParaRPr lang="en-US" sz="2400" spc="235">
              <a:solidFill>
                <a:srgbClr val="231F20"/>
              </a:solidFill>
              <a:latin typeface="Montserrat Light"/>
            </a:endParaRPr>
          </a:p>
        </p:txBody>
      </p:sp>
      <p:sp>
        <p:nvSpPr>
          <p:cNvPr id="16" name="Freeform 10"/>
          <p:cNvSpPr/>
          <p:nvPr/>
        </p:nvSpPr>
        <p:spPr>
          <a:xfrm>
            <a:off x="3229333" y="4161251"/>
            <a:ext cx="6370706" cy="2398900"/>
          </a:xfrm>
          <a:custGeom>
            <a:avLst/>
            <a:gdLst/>
            <a:ahLst/>
            <a:cxnLst/>
            <a:rect l="l" t="t" r="r" b="b"/>
            <a:pathLst>
              <a:path w="6370706" h="2398900">
                <a:moveTo>
                  <a:pt x="0" y="0"/>
                </a:moveTo>
                <a:lnTo>
                  <a:pt x="6370706" y="0"/>
                </a:lnTo>
                <a:lnTo>
                  <a:pt x="6370706" y="2398901"/>
                </a:lnTo>
                <a:lnTo>
                  <a:pt x="0" y="2398901"/>
                </a:lnTo>
                <a:lnTo>
                  <a:pt x="0" y="0"/>
                </a:lnTo>
                <a:close/>
              </a:path>
            </a:pathLst>
          </a:custGeom>
          <a:blipFill>
            <a:blip r:embed="rId6"/>
            <a:stretch>
              <a:fillRect/>
            </a:stretch>
          </a:blipFill>
        </p:spPr>
        <p:txBody>
          <a:bodyPr/>
          <a:lstStyle/>
          <a:p>
            <a:endParaRPr lang="en-US"/>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4" grpId="0"/>
      <p:bldP spid="15" grpId="0"/>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933</Words>
  <Application>Microsoft Office PowerPoint</Application>
  <PresentationFormat>Custom</PresentationFormat>
  <Paragraphs>125</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Arial</vt:lpstr>
      <vt:lpstr>Open Sauce Bold</vt:lpstr>
      <vt:lpstr>Montserrat Classic Bold</vt:lpstr>
      <vt:lpstr>Sigmar One</vt:lpstr>
      <vt:lpstr>Montserrat Light</vt:lpstr>
      <vt:lpstr>Montserrat Light Bold</vt:lpstr>
      <vt:lpstr>Calibri</vt:lpstr>
      <vt:lpstr>Times New Roman</vt:lpstr>
      <vt:lpstr>Archivo Black</vt:lpstr>
      <vt:lpstr>Open Sauce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Java</dc:title>
  <cp:lastModifiedBy>Huyền Đỗ</cp:lastModifiedBy>
  <cp:revision>3</cp:revision>
  <dcterms:created xsi:type="dcterms:W3CDTF">2006-08-16T00:00:00Z</dcterms:created>
  <dcterms:modified xsi:type="dcterms:W3CDTF">2024-04-04T17:38:33Z</dcterms:modified>
  <dc:identifier>DAGADIZWEHw</dc:identifier>
</cp:coreProperties>
</file>